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68" r:id="rId3"/>
    <p:sldId id="267" r:id="rId4"/>
    <p:sldId id="259" r:id="rId5"/>
    <p:sldId id="280" r:id="rId6"/>
    <p:sldId id="269" r:id="rId7"/>
    <p:sldId id="272" r:id="rId8"/>
    <p:sldId id="271" r:id="rId9"/>
    <p:sldId id="273" r:id="rId10"/>
    <p:sldId id="277" r:id="rId11"/>
    <p:sldId id="274" r:id="rId12"/>
    <p:sldId id="285" r:id="rId13"/>
    <p:sldId id="283" r:id="rId14"/>
    <p:sldId id="281" r:id="rId15"/>
    <p:sldId id="276" r:id="rId16"/>
    <p:sldId id="275" r:id="rId17"/>
    <p:sldId id="260" r:id="rId18"/>
    <p:sldId id="279" r:id="rId19"/>
    <p:sldId id="278" r:id="rId20"/>
    <p:sldId id="270" r:id="rId21"/>
    <p:sldId id="284" r:id="rId22"/>
    <p:sldId id="282"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7" d="100"/>
          <a:sy n="107" d="100"/>
        </p:scale>
        <p:origin x="564" y="7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E4735D7-9589-4AF7-A372-5BA58B08D213}" type="datetimeFigureOut">
              <a:rPr lang="en-GB" smtClean="0"/>
              <a:t>27/07/2015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B154C89-301C-452F-9BFC-239A0C4056ED}" type="slidenum">
              <a:rPr lang="en-GB" smtClean="0"/>
              <a:t>‹#›</a:t>
            </a:fld>
            <a:endParaRPr lang="en-GB" dirty="0"/>
          </a:p>
        </p:txBody>
      </p:sp>
    </p:spTree>
    <p:extLst>
      <p:ext uri="{BB962C8B-B14F-4D97-AF65-F5344CB8AC3E}">
        <p14:creationId xmlns:p14="http://schemas.microsoft.com/office/powerpoint/2010/main" val="743545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E4735D7-9589-4AF7-A372-5BA58B08D213}" type="datetimeFigureOut">
              <a:rPr lang="en-GB" smtClean="0"/>
              <a:t>27/07/2015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B154C89-301C-452F-9BFC-239A0C4056ED}" type="slidenum">
              <a:rPr lang="en-GB" smtClean="0"/>
              <a:t>‹#›</a:t>
            </a:fld>
            <a:endParaRPr lang="en-GB" dirty="0"/>
          </a:p>
        </p:txBody>
      </p:sp>
    </p:spTree>
    <p:extLst>
      <p:ext uri="{BB962C8B-B14F-4D97-AF65-F5344CB8AC3E}">
        <p14:creationId xmlns:p14="http://schemas.microsoft.com/office/powerpoint/2010/main" val="3837038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E4735D7-9589-4AF7-A372-5BA58B08D213}" type="datetimeFigureOut">
              <a:rPr lang="en-GB" smtClean="0"/>
              <a:t>27/07/2015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B154C89-301C-452F-9BFC-239A0C4056ED}" type="slidenum">
              <a:rPr lang="en-GB" smtClean="0"/>
              <a:t>‹#›</a:t>
            </a:fld>
            <a:endParaRPr lang="en-GB" dirty="0"/>
          </a:p>
        </p:txBody>
      </p:sp>
    </p:spTree>
    <p:extLst>
      <p:ext uri="{BB962C8B-B14F-4D97-AF65-F5344CB8AC3E}">
        <p14:creationId xmlns:p14="http://schemas.microsoft.com/office/powerpoint/2010/main" val="2708284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E4735D7-9589-4AF7-A372-5BA58B08D213}" type="datetimeFigureOut">
              <a:rPr lang="en-GB" smtClean="0"/>
              <a:t>27/07/2015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B154C89-301C-452F-9BFC-239A0C4056ED}" type="slidenum">
              <a:rPr lang="en-GB" smtClean="0"/>
              <a:t>‹#›</a:t>
            </a:fld>
            <a:endParaRPr lang="en-GB" dirty="0"/>
          </a:p>
        </p:txBody>
      </p:sp>
    </p:spTree>
    <p:extLst>
      <p:ext uri="{BB962C8B-B14F-4D97-AF65-F5344CB8AC3E}">
        <p14:creationId xmlns:p14="http://schemas.microsoft.com/office/powerpoint/2010/main" val="409921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4735D7-9589-4AF7-A372-5BA58B08D213}" type="datetimeFigureOut">
              <a:rPr lang="en-GB" smtClean="0"/>
              <a:t>27/07/2015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B154C89-301C-452F-9BFC-239A0C4056ED}" type="slidenum">
              <a:rPr lang="en-GB" smtClean="0"/>
              <a:t>‹#›</a:t>
            </a:fld>
            <a:endParaRPr lang="en-GB" dirty="0"/>
          </a:p>
        </p:txBody>
      </p:sp>
    </p:spTree>
    <p:extLst>
      <p:ext uri="{BB962C8B-B14F-4D97-AF65-F5344CB8AC3E}">
        <p14:creationId xmlns:p14="http://schemas.microsoft.com/office/powerpoint/2010/main" val="3289001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E4735D7-9589-4AF7-A372-5BA58B08D213}" type="datetimeFigureOut">
              <a:rPr lang="en-GB" smtClean="0"/>
              <a:t>27/07/2015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CB154C89-301C-452F-9BFC-239A0C4056ED}" type="slidenum">
              <a:rPr lang="en-GB" smtClean="0"/>
              <a:t>‹#›</a:t>
            </a:fld>
            <a:endParaRPr lang="en-GB" dirty="0"/>
          </a:p>
        </p:txBody>
      </p:sp>
    </p:spTree>
    <p:extLst>
      <p:ext uri="{BB962C8B-B14F-4D97-AF65-F5344CB8AC3E}">
        <p14:creationId xmlns:p14="http://schemas.microsoft.com/office/powerpoint/2010/main" val="2775456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1E4735D7-9589-4AF7-A372-5BA58B08D213}" type="datetimeFigureOut">
              <a:rPr lang="en-GB" smtClean="0"/>
              <a:t>27/07/2015</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CB154C89-301C-452F-9BFC-239A0C4056ED}" type="slidenum">
              <a:rPr lang="en-GB" smtClean="0"/>
              <a:t>‹#›</a:t>
            </a:fld>
            <a:endParaRPr lang="en-GB" dirty="0"/>
          </a:p>
        </p:txBody>
      </p:sp>
    </p:spTree>
    <p:extLst>
      <p:ext uri="{BB962C8B-B14F-4D97-AF65-F5344CB8AC3E}">
        <p14:creationId xmlns:p14="http://schemas.microsoft.com/office/powerpoint/2010/main" val="2250979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1E4735D7-9589-4AF7-A372-5BA58B08D213}" type="datetimeFigureOut">
              <a:rPr lang="en-GB" smtClean="0"/>
              <a:t>27/07/2015</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CB154C89-301C-452F-9BFC-239A0C4056ED}" type="slidenum">
              <a:rPr lang="en-GB" smtClean="0"/>
              <a:t>‹#›</a:t>
            </a:fld>
            <a:endParaRPr lang="en-GB" dirty="0"/>
          </a:p>
        </p:txBody>
      </p:sp>
    </p:spTree>
    <p:extLst>
      <p:ext uri="{BB962C8B-B14F-4D97-AF65-F5344CB8AC3E}">
        <p14:creationId xmlns:p14="http://schemas.microsoft.com/office/powerpoint/2010/main" val="30734562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4735D7-9589-4AF7-A372-5BA58B08D213}" type="datetimeFigureOut">
              <a:rPr lang="en-GB" smtClean="0"/>
              <a:t>27/07/2015</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CB154C89-301C-452F-9BFC-239A0C4056ED}" type="slidenum">
              <a:rPr lang="en-GB" smtClean="0"/>
              <a:t>‹#›</a:t>
            </a:fld>
            <a:endParaRPr lang="en-GB" dirty="0"/>
          </a:p>
        </p:txBody>
      </p:sp>
    </p:spTree>
    <p:extLst>
      <p:ext uri="{BB962C8B-B14F-4D97-AF65-F5344CB8AC3E}">
        <p14:creationId xmlns:p14="http://schemas.microsoft.com/office/powerpoint/2010/main" val="2836054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4735D7-9589-4AF7-A372-5BA58B08D213}" type="datetimeFigureOut">
              <a:rPr lang="en-GB" smtClean="0"/>
              <a:t>27/07/2015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CB154C89-301C-452F-9BFC-239A0C4056ED}" type="slidenum">
              <a:rPr lang="en-GB" smtClean="0"/>
              <a:t>‹#›</a:t>
            </a:fld>
            <a:endParaRPr lang="en-GB" dirty="0"/>
          </a:p>
        </p:txBody>
      </p:sp>
    </p:spTree>
    <p:extLst>
      <p:ext uri="{BB962C8B-B14F-4D97-AF65-F5344CB8AC3E}">
        <p14:creationId xmlns:p14="http://schemas.microsoft.com/office/powerpoint/2010/main" val="3984730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4735D7-9589-4AF7-A372-5BA58B08D213}" type="datetimeFigureOut">
              <a:rPr lang="en-GB" smtClean="0"/>
              <a:t>27/07/2015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CB154C89-301C-452F-9BFC-239A0C4056ED}" type="slidenum">
              <a:rPr lang="en-GB" smtClean="0"/>
              <a:t>‹#›</a:t>
            </a:fld>
            <a:endParaRPr lang="en-GB" dirty="0"/>
          </a:p>
        </p:txBody>
      </p:sp>
    </p:spTree>
    <p:extLst>
      <p:ext uri="{BB962C8B-B14F-4D97-AF65-F5344CB8AC3E}">
        <p14:creationId xmlns:p14="http://schemas.microsoft.com/office/powerpoint/2010/main" val="468930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4735D7-9589-4AF7-A372-5BA58B08D213}" type="datetimeFigureOut">
              <a:rPr lang="en-GB" smtClean="0"/>
              <a:t>27/07/2015</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154C89-301C-452F-9BFC-239A0C4056ED}" type="slidenum">
              <a:rPr lang="en-GB" smtClean="0"/>
              <a:t>‹#›</a:t>
            </a:fld>
            <a:endParaRPr lang="en-GB" dirty="0"/>
          </a:p>
        </p:txBody>
      </p:sp>
    </p:spTree>
    <p:extLst>
      <p:ext uri="{BB962C8B-B14F-4D97-AF65-F5344CB8AC3E}">
        <p14:creationId xmlns:p14="http://schemas.microsoft.com/office/powerpoint/2010/main" val="19442803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6176" y="1700808"/>
            <a:ext cx="8712968" cy="4832092"/>
          </a:xfrm>
          <a:prstGeom prst="rect">
            <a:avLst/>
          </a:prstGeom>
          <a:noFill/>
        </p:spPr>
        <p:txBody>
          <a:bodyPr wrap="square" rtlCol="0">
            <a:spAutoFit/>
          </a:bodyPr>
          <a:lstStyle/>
          <a:p>
            <a:pPr algn="ctr"/>
            <a:r>
              <a:rPr lang="en-GB" sz="4400" dirty="0" smtClean="0">
                <a:latin typeface="Comic Sans MS" panose="030F0702030302020204" pitchFamily="66" charset="0"/>
              </a:rPr>
              <a:t>Enterprise and Employability Challenge</a:t>
            </a:r>
          </a:p>
          <a:p>
            <a:pPr algn="ctr"/>
            <a:endParaRPr lang="en-GB" sz="4400" dirty="0" smtClean="0">
              <a:latin typeface="Comic Sans MS" panose="030F0702030302020204" pitchFamily="66" charset="0"/>
            </a:endParaRPr>
          </a:p>
          <a:p>
            <a:pPr algn="ctr"/>
            <a:r>
              <a:rPr lang="en-GB" sz="4400" dirty="0" smtClean="0">
                <a:latin typeface="Comic Sans MS" panose="030F0702030302020204" pitchFamily="66" charset="0"/>
              </a:rPr>
              <a:t>Visual Display – </a:t>
            </a:r>
          </a:p>
          <a:p>
            <a:pPr algn="ctr"/>
            <a:r>
              <a:rPr lang="en-GB" sz="4400" dirty="0" smtClean="0">
                <a:latin typeface="Comic Sans MS" panose="030F0702030302020204" pitchFamily="66" charset="0"/>
              </a:rPr>
              <a:t>Understanding factors involved in an Enterprise and Employability Challenge</a:t>
            </a:r>
            <a:endParaRPr lang="en-GB" sz="4400" dirty="0">
              <a:latin typeface="Comic Sans MS" panose="030F0702030302020204" pitchFamily="66" charset="0"/>
            </a:endParaRPr>
          </a:p>
        </p:txBody>
      </p:sp>
      <p:pic>
        <p:nvPicPr>
          <p:cNvPr id="5" name="Picture 4" descr="http://news.coleg-powys.ac.uk/wp-content/uploads/welshbac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36949"/>
            <a:ext cx="4836042" cy="100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http://cuffleyonline.co.uk/wp-content/uploads/2012/11/Christmas_fayre.jpg"/>
          <p:cNvPicPr/>
          <p:nvPr/>
        </p:nvPicPr>
        <p:blipFill>
          <a:blip r:embed="rId3">
            <a:extLst>
              <a:ext uri="{28A0092B-C50C-407E-A947-70E740481C1C}">
                <a14:useLocalDpi xmlns:a14="http://schemas.microsoft.com/office/drawing/2010/main" val="0"/>
              </a:ext>
            </a:extLst>
          </a:blip>
          <a:srcRect/>
          <a:stretch>
            <a:fillRect/>
          </a:stretch>
        </p:blipFill>
        <p:spPr bwMode="auto">
          <a:xfrm>
            <a:off x="6516216" y="44624"/>
            <a:ext cx="2547774" cy="1512954"/>
          </a:xfrm>
          <a:prstGeom prst="rect">
            <a:avLst/>
          </a:prstGeom>
          <a:noFill/>
          <a:ln>
            <a:noFill/>
          </a:ln>
        </p:spPr>
      </p:pic>
    </p:spTree>
    <p:extLst>
      <p:ext uri="{BB962C8B-B14F-4D97-AF65-F5344CB8AC3E}">
        <p14:creationId xmlns:p14="http://schemas.microsoft.com/office/powerpoint/2010/main" val="840121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2641047"/>
            <a:ext cx="8496944" cy="4093428"/>
          </a:xfrm>
          <a:prstGeom prst="rect">
            <a:avLst/>
          </a:prstGeom>
        </p:spPr>
        <p:txBody>
          <a:bodyPr wrap="square">
            <a:spAutoFit/>
          </a:bodyPr>
          <a:lstStyle/>
          <a:p>
            <a:r>
              <a:rPr lang="en-GB" sz="2000" dirty="0"/>
              <a:t>It is important to establish consumers' needs before launching a new product. </a:t>
            </a:r>
            <a:endParaRPr lang="en-GB" sz="2000" dirty="0" smtClean="0"/>
          </a:p>
          <a:p>
            <a:pPr algn="ctr"/>
            <a:endParaRPr lang="en-GB" sz="2000" dirty="0"/>
          </a:p>
          <a:p>
            <a:r>
              <a:rPr lang="en-GB" sz="2000" dirty="0" smtClean="0"/>
              <a:t>A </a:t>
            </a:r>
            <a:r>
              <a:rPr lang="en-GB" sz="2000" dirty="0"/>
              <a:t>business conducts market research to help identify gaps in the market and business opportunities</a:t>
            </a:r>
            <a:r>
              <a:rPr lang="en-GB" sz="2000" dirty="0" smtClean="0"/>
              <a:t>.</a:t>
            </a:r>
          </a:p>
          <a:p>
            <a:pPr algn="ctr"/>
            <a:endParaRPr lang="en-GB" sz="2000" dirty="0"/>
          </a:p>
          <a:p>
            <a:r>
              <a:rPr lang="en-GB" sz="2000" dirty="0"/>
              <a:t>Market research </a:t>
            </a:r>
            <a:r>
              <a:rPr lang="en-GB" sz="2000" dirty="0" smtClean="0"/>
              <a:t>involves </a:t>
            </a:r>
            <a:r>
              <a:rPr lang="en-GB" sz="2000" dirty="0"/>
              <a:t>gathering data about customers, competitors and market trends</a:t>
            </a:r>
            <a:r>
              <a:rPr lang="en-GB" sz="2000" dirty="0" smtClean="0"/>
              <a:t>.</a:t>
            </a:r>
          </a:p>
          <a:p>
            <a:pPr algn="ctr"/>
            <a:endParaRPr lang="en-GB" sz="2000" dirty="0"/>
          </a:p>
          <a:p>
            <a:r>
              <a:rPr lang="en-GB" sz="2000" dirty="0" smtClean="0"/>
              <a:t>It can include primary and secondary research. </a:t>
            </a:r>
          </a:p>
          <a:p>
            <a:pPr marL="342900" indent="-342900">
              <a:buFont typeface="Arial" panose="020B0604020202020204" pitchFamily="34" charset="0"/>
              <a:buChar char="•"/>
            </a:pPr>
            <a:r>
              <a:rPr lang="en-GB" sz="2000" b="1" dirty="0" smtClean="0"/>
              <a:t>Primary research </a:t>
            </a:r>
            <a:r>
              <a:rPr lang="en-GB" sz="2000" dirty="0" smtClean="0"/>
              <a:t> involves the business getting new information for themselves e.g. completing a questionnaire, online polls, customer trials.</a:t>
            </a:r>
          </a:p>
          <a:p>
            <a:pPr marL="342900" indent="-342900">
              <a:buFont typeface="Arial" panose="020B0604020202020204" pitchFamily="34" charset="0"/>
              <a:buChar char="•"/>
            </a:pPr>
            <a:r>
              <a:rPr lang="en-GB" sz="2000" b="1" dirty="0" smtClean="0"/>
              <a:t>Secondary research </a:t>
            </a:r>
            <a:r>
              <a:rPr lang="en-GB" sz="2000" dirty="0" smtClean="0"/>
              <a:t> involves using information that is already there e.g. articles, newspapers, internet etc.</a:t>
            </a:r>
            <a:endParaRPr lang="en-GB" sz="2000" dirty="0"/>
          </a:p>
        </p:txBody>
      </p:sp>
      <p:pic>
        <p:nvPicPr>
          <p:cNvPr id="3074" name="Picture 2" descr="http://www.engagestudies.com/wp-content/uploads/2010/03/market_researc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260649"/>
            <a:ext cx="4848455" cy="238875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940107" y="836712"/>
            <a:ext cx="5584221" cy="1015663"/>
          </a:xfrm>
          <a:prstGeom prst="rect">
            <a:avLst/>
          </a:prstGeom>
        </p:spPr>
        <p:txBody>
          <a:bodyPr wrap="none">
            <a:spAutoFit/>
          </a:bodyPr>
          <a:lstStyle/>
          <a:p>
            <a:r>
              <a:rPr lang="en-GB" sz="6000" b="1" dirty="0"/>
              <a:t>Market research</a:t>
            </a:r>
            <a:r>
              <a:rPr lang="en-GB" sz="6000" dirty="0"/>
              <a:t> </a:t>
            </a:r>
          </a:p>
        </p:txBody>
      </p:sp>
    </p:spTree>
    <p:extLst>
      <p:ext uri="{BB962C8B-B14F-4D97-AF65-F5344CB8AC3E}">
        <p14:creationId xmlns:p14="http://schemas.microsoft.com/office/powerpoint/2010/main" val="19275648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701"/>
          <a:stretch/>
        </p:blipFill>
        <p:spPr bwMode="auto">
          <a:xfrm>
            <a:off x="198419" y="2276872"/>
            <a:ext cx="5112568" cy="3615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216674" y="332656"/>
            <a:ext cx="8675805" cy="1969770"/>
          </a:xfrm>
          <a:prstGeom prst="rect">
            <a:avLst/>
          </a:prstGeom>
        </p:spPr>
        <p:txBody>
          <a:bodyPr wrap="square">
            <a:spAutoFit/>
          </a:bodyPr>
          <a:lstStyle/>
          <a:p>
            <a:pPr algn="ctr"/>
            <a:r>
              <a:rPr lang="en-GB" sz="3200" dirty="0"/>
              <a:t>Task </a:t>
            </a:r>
            <a:r>
              <a:rPr lang="en-GB" sz="3200" dirty="0" smtClean="0"/>
              <a:t>4 </a:t>
            </a:r>
            <a:r>
              <a:rPr lang="en-GB" sz="2000" dirty="0" smtClean="0"/>
              <a:t>-</a:t>
            </a:r>
            <a:r>
              <a:rPr lang="en-GB" sz="2400" dirty="0">
                <a:latin typeface="Comic Sans MS" panose="030F0702030302020204" pitchFamily="66" charset="0"/>
              </a:rPr>
              <a:t>Please include evidence from your dragon’s den presentation that show me how you have considered potential customer. Market research questionnaire? Did you display data or graphs showing what people would buy?</a:t>
            </a:r>
          </a:p>
          <a:p>
            <a:pPr algn="ctr"/>
            <a:endParaRPr lang="en-GB" dirty="0"/>
          </a:p>
        </p:txBody>
      </p:sp>
      <p:sp>
        <p:nvSpPr>
          <p:cNvPr id="3" name="TextBox 2"/>
          <p:cNvSpPr txBox="1"/>
          <p:nvPr/>
        </p:nvSpPr>
        <p:spPr>
          <a:xfrm>
            <a:off x="5931945" y="2060848"/>
            <a:ext cx="2952327" cy="4801314"/>
          </a:xfrm>
          <a:prstGeom prst="rect">
            <a:avLst/>
          </a:prstGeom>
          <a:noFill/>
        </p:spPr>
        <p:txBody>
          <a:bodyPr wrap="square" rtlCol="0">
            <a:spAutoFit/>
          </a:bodyPr>
          <a:lstStyle/>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smtClean="0"/>
              <a:t>Start with a brief paragraph explaining what methods of research you have untaken.</a:t>
            </a:r>
          </a:p>
          <a:p>
            <a:pPr marL="285750" indent="-285750">
              <a:buFont typeface="Arial" panose="020B0604020202020204" pitchFamily="34" charset="0"/>
              <a:buChar char="•"/>
            </a:pPr>
            <a:r>
              <a:rPr lang="en-GB" dirty="0" smtClean="0">
                <a:solidFill>
                  <a:srgbClr val="FF0000"/>
                </a:solidFill>
              </a:rPr>
              <a:t>Include questionnaire</a:t>
            </a:r>
            <a:r>
              <a:rPr lang="en-GB" dirty="0" smtClean="0"/>
              <a:t>.</a:t>
            </a:r>
          </a:p>
          <a:p>
            <a:pPr marL="285750" indent="-285750">
              <a:buFont typeface="Arial" panose="020B0604020202020204" pitchFamily="34" charset="0"/>
              <a:buChar char="•"/>
            </a:pPr>
            <a:r>
              <a:rPr lang="en-GB" dirty="0" smtClean="0"/>
              <a:t>Results from questionnaire.</a:t>
            </a:r>
          </a:p>
          <a:p>
            <a:pPr marL="285750" indent="-285750">
              <a:buFont typeface="Arial" panose="020B0604020202020204" pitchFamily="34" charset="0"/>
              <a:buChar char="•"/>
            </a:pPr>
            <a:r>
              <a:rPr lang="en-GB" dirty="0" smtClean="0">
                <a:solidFill>
                  <a:srgbClr val="FF0000"/>
                </a:solidFill>
              </a:rPr>
              <a:t>Discussion of the results – What did they show you? How could this help you to move forwards with your product?</a:t>
            </a:r>
          </a:p>
          <a:p>
            <a:pPr marL="285750" indent="-285750">
              <a:buFont typeface="Arial" panose="020B0604020202020204" pitchFamily="34" charset="0"/>
              <a:buChar char="•"/>
            </a:pPr>
            <a:r>
              <a:rPr lang="en-GB" dirty="0" smtClean="0"/>
              <a:t>Who is your target customer?</a:t>
            </a:r>
          </a:p>
          <a:p>
            <a:pPr marL="285750" indent="-285750">
              <a:buFont typeface="Arial" panose="020B0604020202020204" pitchFamily="34" charset="0"/>
              <a:buChar char="•"/>
            </a:pPr>
            <a:r>
              <a:rPr lang="en-GB" dirty="0" smtClean="0">
                <a:solidFill>
                  <a:srgbClr val="FF0000"/>
                </a:solidFill>
              </a:rPr>
              <a:t>Did you results change you option?</a:t>
            </a:r>
          </a:p>
        </p:txBody>
      </p:sp>
      <p:cxnSp>
        <p:nvCxnSpPr>
          <p:cNvPr id="5" name="Straight Arrow Connector 4"/>
          <p:cNvCxnSpPr/>
          <p:nvPr/>
        </p:nvCxnSpPr>
        <p:spPr>
          <a:xfrm flipH="1">
            <a:off x="4932040" y="2708920"/>
            <a:ext cx="999905" cy="9001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8325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solusone.com/Images/Solutions/Financi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25" y="332657"/>
            <a:ext cx="2567583" cy="169966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131840" y="332657"/>
            <a:ext cx="3456384" cy="1015663"/>
          </a:xfrm>
          <a:prstGeom prst="rect">
            <a:avLst/>
          </a:prstGeom>
          <a:noFill/>
        </p:spPr>
        <p:txBody>
          <a:bodyPr wrap="square" rtlCol="0">
            <a:spAutoFit/>
          </a:bodyPr>
          <a:lstStyle/>
          <a:p>
            <a:r>
              <a:rPr lang="en-GB" sz="6000" dirty="0" smtClean="0"/>
              <a:t>Finance </a:t>
            </a:r>
            <a:endParaRPr lang="en-GB" sz="6000" dirty="0"/>
          </a:p>
        </p:txBody>
      </p:sp>
      <p:pic>
        <p:nvPicPr>
          <p:cNvPr id="8194" name="Picture 2" descr="http://ts1.mm.bing.net/th?id=HN.608039302195710368&amp;pid=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1600233"/>
            <a:ext cx="3943325" cy="525776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83568" y="2708920"/>
            <a:ext cx="3744416" cy="3785652"/>
          </a:xfrm>
          <a:prstGeom prst="rect">
            <a:avLst/>
          </a:prstGeom>
          <a:noFill/>
        </p:spPr>
        <p:txBody>
          <a:bodyPr wrap="square" rtlCol="0">
            <a:spAutoFit/>
          </a:bodyPr>
          <a:lstStyle/>
          <a:p>
            <a:pPr algn="ctr"/>
            <a:r>
              <a:rPr lang="en-GB" sz="2800" dirty="0" smtClean="0"/>
              <a:t>The </a:t>
            </a:r>
            <a:r>
              <a:rPr lang="en-GB" sz="4400" u="sng" dirty="0" smtClean="0">
                <a:solidFill>
                  <a:srgbClr val="FF0000"/>
                </a:solidFill>
              </a:rPr>
              <a:t>key</a:t>
            </a:r>
            <a:r>
              <a:rPr lang="en-GB" sz="2800" dirty="0" smtClean="0">
                <a:solidFill>
                  <a:srgbClr val="FF0000"/>
                </a:solidFill>
              </a:rPr>
              <a:t> </a:t>
            </a:r>
            <a:r>
              <a:rPr lang="en-GB" sz="2800" dirty="0" smtClean="0"/>
              <a:t>to making a good profit is to understand the cost implication of making your product. Show evidence of how you intend to make this profit. </a:t>
            </a:r>
            <a:endParaRPr lang="en-GB" sz="2800" dirty="0"/>
          </a:p>
        </p:txBody>
      </p:sp>
      <p:sp>
        <p:nvSpPr>
          <p:cNvPr id="5" name="Rectangle 4"/>
          <p:cNvSpPr/>
          <p:nvPr/>
        </p:nvSpPr>
        <p:spPr>
          <a:xfrm>
            <a:off x="3419871" y="1277067"/>
            <a:ext cx="5383485" cy="1754326"/>
          </a:xfrm>
          <a:prstGeom prst="rect">
            <a:avLst/>
          </a:prstGeom>
        </p:spPr>
        <p:txBody>
          <a:bodyPr wrap="square">
            <a:spAutoFit/>
          </a:bodyPr>
          <a:lstStyle/>
          <a:p>
            <a:pPr algn="ctr"/>
            <a:r>
              <a:rPr lang="en-GB" sz="3600" dirty="0"/>
              <a:t>Task 4- Outline financial implications including cost analysis.</a:t>
            </a:r>
          </a:p>
        </p:txBody>
      </p:sp>
    </p:spTree>
    <p:extLst>
      <p:ext uri="{BB962C8B-B14F-4D97-AF65-F5344CB8AC3E}">
        <p14:creationId xmlns:p14="http://schemas.microsoft.com/office/powerpoint/2010/main" val="12134844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solusone.com/Images/Solutions/Financi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25" y="332657"/>
            <a:ext cx="2567583" cy="169966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840716" y="332656"/>
            <a:ext cx="6195780" cy="1754326"/>
          </a:xfrm>
          <a:prstGeom prst="rect">
            <a:avLst/>
          </a:prstGeom>
          <a:noFill/>
        </p:spPr>
        <p:txBody>
          <a:bodyPr wrap="square" rtlCol="0">
            <a:spAutoFit/>
          </a:bodyPr>
          <a:lstStyle/>
          <a:p>
            <a:pPr algn="ctr"/>
            <a:r>
              <a:rPr lang="en-GB" sz="3600" dirty="0" smtClean="0"/>
              <a:t>Task 4- Outline financial implications including cost analysis.</a:t>
            </a:r>
            <a:endParaRPr lang="en-GB" sz="3600" dirty="0"/>
          </a:p>
        </p:txBody>
      </p:sp>
      <p:pic>
        <p:nvPicPr>
          <p:cNvPr id="717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5142" t="24621" r="11506" b="16794"/>
          <a:stretch/>
        </p:blipFill>
        <p:spPr bwMode="auto">
          <a:xfrm>
            <a:off x="377763" y="3617477"/>
            <a:ext cx="3693434" cy="2561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Straight Arrow Connector 3"/>
          <p:cNvCxnSpPr/>
          <p:nvPr/>
        </p:nvCxnSpPr>
        <p:spPr>
          <a:xfrm flipH="1">
            <a:off x="1448749" y="2492896"/>
            <a:ext cx="1080120" cy="1224136"/>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7020272" y="2596699"/>
            <a:ext cx="1364899" cy="1247653"/>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843808" y="2060848"/>
            <a:ext cx="4032448" cy="1754326"/>
          </a:xfrm>
          <a:prstGeom prst="rect">
            <a:avLst/>
          </a:prstGeom>
          <a:noFill/>
        </p:spPr>
        <p:txBody>
          <a:bodyPr wrap="square" rtlCol="0">
            <a:spAutoFit/>
          </a:bodyPr>
          <a:lstStyle/>
          <a:p>
            <a:pPr algn="ctr"/>
            <a:r>
              <a:rPr lang="en-GB" dirty="0" smtClean="0"/>
              <a:t>Outline your understanding of the financial costs of your product. Using the information on your Dragons den presentation and any other resources you may of created such as a spread sheet. </a:t>
            </a:r>
            <a:endParaRPr lang="en-GB" dirty="0"/>
          </a:p>
        </p:txBody>
      </p:sp>
      <p:pic>
        <p:nvPicPr>
          <p:cNvPr id="7172"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25928" t="24433" r="10796" b="17509"/>
          <a:stretch/>
        </p:blipFill>
        <p:spPr bwMode="auto">
          <a:xfrm>
            <a:off x="5273730" y="4005064"/>
            <a:ext cx="3493084" cy="2403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647634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coates\AppData\Local\Microsoft\Windows\Temporary Internet Files\Content.Outlook\ZNHAKGOQ\welsh bac.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99543" l="0" r="100000"/>
                    </a14:imgEffect>
                  </a14:imgLayer>
                </a14:imgProps>
              </a:ext>
              <a:ext uri="{28A0092B-C50C-407E-A947-70E740481C1C}">
                <a14:useLocalDpi xmlns:a14="http://schemas.microsoft.com/office/drawing/2010/main" val="0"/>
              </a:ext>
            </a:extLst>
          </a:blip>
          <a:srcRect/>
          <a:stretch>
            <a:fillRect/>
          </a:stretch>
        </p:blipFill>
        <p:spPr bwMode="auto">
          <a:xfrm>
            <a:off x="26818" y="71735"/>
            <a:ext cx="9585743" cy="641091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123728" y="4797152"/>
            <a:ext cx="6336704" cy="830997"/>
          </a:xfrm>
          <a:prstGeom prst="rect">
            <a:avLst/>
          </a:prstGeom>
        </p:spPr>
        <p:txBody>
          <a:bodyPr wrap="square">
            <a:spAutoFit/>
          </a:bodyPr>
          <a:lstStyle/>
          <a:p>
            <a:pPr marL="342900" indent="-342900" algn="ctr">
              <a:buFont typeface="Arial" pitchFamily="34" charset="0"/>
              <a:buChar char="•"/>
            </a:pPr>
            <a:r>
              <a:rPr lang="cy-GB" sz="2400" dirty="0" smtClean="0">
                <a:latin typeface="Comic Sans MS" pitchFamily="66" charset="0"/>
              </a:rPr>
              <a:t>Visual display with limitations in stucture and relevance.</a:t>
            </a:r>
            <a:endParaRPr lang="cy-GB" sz="2400" dirty="0">
              <a:latin typeface="Comic Sans MS" pitchFamily="66" charset="0"/>
            </a:endParaRPr>
          </a:p>
        </p:txBody>
      </p:sp>
      <p:sp>
        <p:nvSpPr>
          <p:cNvPr id="6" name="Rectangle 5"/>
          <p:cNvSpPr/>
          <p:nvPr/>
        </p:nvSpPr>
        <p:spPr>
          <a:xfrm>
            <a:off x="2123728" y="3284984"/>
            <a:ext cx="6336704" cy="1200329"/>
          </a:xfrm>
          <a:prstGeom prst="rect">
            <a:avLst/>
          </a:prstGeom>
        </p:spPr>
        <p:txBody>
          <a:bodyPr wrap="square">
            <a:spAutoFit/>
          </a:bodyPr>
          <a:lstStyle/>
          <a:p>
            <a:pPr marL="342900" indent="-342900" algn="ctr">
              <a:buFont typeface="Arial" pitchFamily="34" charset="0"/>
              <a:buChar char="•"/>
            </a:pPr>
            <a:r>
              <a:rPr lang="cy-GB" sz="2400" dirty="0">
                <a:latin typeface="Comic Sans MS" pitchFamily="66" charset="0"/>
              </a:rPr>
              <a:t>To create a </a:t>
            </a:r>
            <a:r>
              <a:rPr lang="cy-GB" sz="2400" dirty="0" smtClean="0">
                <a:latin typeface="Comic Sans MS" pitchFamily="66" charset="0"/>
              </a:rPr>
              <a:t>clear and appropriately developed </a:t>
            </a:r>
            <a:r>
              <a:rPr lang="cy-GB" sz="2400" dirty="0">
                <a:latin typeface="Comic Sans MS" pitchFamily="66" charset="0"/>
              </a:rPr>
              <a:t>visual display.</a:t>
            </a:r>
          </a:p>
          <a:p>
            <a:pPr marL="342900" indent="-342900" algn="ctr">
              <a:buFont typeface="Arial" pitchFamily="34" charset="0"/>
              <a:buChar char="•"/>
            </a:pPr>
            <a:endParaRPr lang="cy-GB" sz="2400" dirty="0">
              <a:latin typeface="Comic Sans MS" pitchFamily="66" charset="0"/>
            </a:endParaRPr>
          </a:p>
        </p:txBody>
      </p:sp>
      <p:sp>
        <p:nvSpPr>
          <p:cNvPr id="7" name="Rectangle 6"/>
          <p:cNvSpPr/>
          <p:nvPr/>
        </p:nvSpPr>
        <p:spPr>
          <a:xfrm>
            <a:off x="2123728" y="1844824"/>
            <a:ext cx="6336704" cy="830997"/>
          </a:xfrm>
          <a:prstGeom prst="rect">
            <a:avLst/>
          </a:prstGeom>
        </p:spPr>
        <p:txBody>
          <a:bodyPr wrap="square">
            <a:spAutoFit/>
          </a:bodyPr>
          <a:lstStyle/>
          <a:p>
            <a:pPr marL="342900" indent="-342900" algn="ctr">
              <a:buFont typeface="Arial" pitchFamily="34" charset="0"/>
              <a:buChar char="•"/>
            </a:pPr>
            <a:r>
              <a:rPr lang="cy-GB" sz="2400" dirty="0">
                <a:latin typeface="Comic Sans MS" pitchFamily="66" charset="0"/>
              </a:rPr>
              <a:t>To create a </a:t>
            </a:r>
            <a:r>
              <a:rPr lang="cy-GB" sz="2400" dirty="0" smtClean="0">
                <a:latin typeface="Comic Sans MS" pitchFamily="66" charset="0"/>
              </a:rPr>
              <a:t>structured </a:t>
            </a:r>
            <a:r>
              <a:rPr lang="cy-GB" sz="2400" dirty="0">
                <a:latin typeface="Comic Sans MS" pitchFamily="66" charset="0"/>
              </a:rPr>
              <a:t>and creativly developed visual </a:t>
            </a:r>
            <a:r>
              <a:rPr lang="cy-GB" sz="2400" dirty="0" smtClean="0">
                <a:latin typeface="Comic Sans MS" pitchFamily="66" charset="0"/>
              </a:rPr>
              <a:t>display.</a:t>
            </a:r>
            <a:endParaRPr lang="cy-GB" sz="2400" dirty="0">
              <a:latin typeface="Comic Sans MS" pitchFamily="66" charset="0"/>
            </a:endParaRPr>
          </a:p>
        </p:txBody>
      </p:sp>
      <p:sp>
        <p:nvSpPr>
          <p:cNvPr id="8" name="Rectangle 7"/>
          <p:cNvSpPr/>
          <p:nvPr/>
        </p:nvSpPr>
        <p:spPr>
          <a:xfrm>
            <a:off x="2987824" y="404664"/>
            <a:ext cx="5256584" cy="707886"/>
          </a:xfrm>
          <a:prstGeom prst="rect">
            <a:avLst/>
          </a:prstGeom>
        </p:spPr>
        <p:txBody>
          <a:bodyPr wrap="square">
            <a:spAutoFit/>
          </a:bodyPr>
          <a:lstStyle/>
          <a:p>
            <a:pPr marL="342900" indent="-342900" algn="ctr">
              <a:buFont typeface="Arial" pitchFamily="34" charset="0"/>
              <a:buChar char="•"/>
            </a:pPr>
            <a:r>
              <a:rPr lang="cy-GB" sz="2000" dirty="0" smtClean="0">
                <a:latin typeface="Comic Sans MS" pitchFamily="66" charset="0"/>
              </a:rPr>
              <a:t>To create a well structured and creativly developed visual display</a:t>
            </a:r>
            <a:endParaRPr lang="cy-GB" sz="2000" dirty="0">
              <a:latin typeface="Comic Sans MS" pitchFamily="66" charset="0"/>
            </a:endParaRPr>
          </a:p>
        </p:txBody>
      </p:sp>
    </p:spTree>
    <p:extLst>
      <p:ext uri="{BB962C8B-B14F-4D97-AF65-F5344CB8AC3E}">
        <p14:creationId xmlns:p14="http://schemas.microsoft.com/office/powerpoint/2010/main" val="36300343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2" y="44624"/>
            <a:ext cx="677416" cy="648072"/>
          </a:xfrm>
          <a:prstGeom prst="rect">
            <a:avLst/>
          </a:prstGeom>
          <a:noFill/>
        </p:spPr>
      </p:pic>
      <p:pic>
        <p:nvPicPr>
          <p:cNvPr id="5" name="Picture 4"/>
          <p:cNvPicPr/>
          <p:nvPr/>
        </p:nvPicPr>
        <p:blipFill>
          <a:blip r:embed="rId3" cstate="print"/>
          <a:srcRect/>
          <a:stretch>
            <a:fillRect/>
          </a:stretch>
        </p:blipFill>
        <p:spPr bwMode="auto">
          <a:xfrm>
            <a:off x="8307288" y="6896"/>
            <a:ext cx="836712" cy="782960"/>
          </a:xfrm>
          <a:prstGeom prst="rect">
            <a:avLst/>
          </a:prstGeom>
          <a:noFill/>
          <a:ln w="9525">
            <a:noFill/>
            <a:miter lim="800000"/>
            <a:headEnd/>
            <a:tailEnd/>
          </a:ln>
        </p:spPr>
      </p:pic>
      <p:sp>
        <p:nvSpPr>
          <p:cNvPr id="8" name="TextBox 7"/>
          <p:cNvSpPr txBox="1"/>
          <p:nvPr/>
        </p:nvSpPr>
        <p:spPr>
          <a:xfrm>
            <a:off x="107504" y="1052736"/>
            <a:ext cx="9001000" cy="3600986"/>
          </a:xfrm>
          <a:prstGeom prst="rect">
            <a:avLst/>
          </a:prstGeom>
          <a:noFill/>
        </p:spPr>
        <p:txBody>
          <a:bodyPr wrap="square" rtlCol="0">
            <a:spAutoFit/>
          </a:bodyPr>
          <a:lstStyle/>
          <a:p>
            <a:pPr algn="ctr"/>
            <a:r>
              <a:rPr lang="en-GB" sz="4800" b="1" dirty="0" smtClean="0">
                <a:latin typeface="Comic Sans MS" pitchFamily="66" charset="0"/>
              </a:rPr>
              <a:t>Visual display</a:t>
            </a:r>
            <a:endParaRPr lang="en-GB" sz="4800" dirty="0" smtClean="0">
              <a:latin typeface="Comic Sans MS" panose="030F0702030302020204" pitchFamily="66" charset="0"/>
            </a:endParaRPr>
          </a:p>
          <a:p>
            <a:pPr algn="ctr"/>
            <a:endParaRPr lang="en-GB" sz="3600" dirty="0" smtClean="0">
              <a:latin typeface="Comic Sans MS" panose="030F0702030302020204" pitchFamily="66" charset="0"/>
            </a:endParaRPr>
          </a:p>
          <a:p>
            <a:pPr algn="ctr"/>
            <a:endParaRPr lang="en-GB" sz="3600" dirty="0">
              <a:latin typeface="Comic Sans MS" panose="030F0702030302020204" pitchFamily="66" charset="0"/>
            </a:endParaRPr>
          </a:p>
          <a:p>
            <a:pPr algn="ctr"/>
            <a:r>
              <a:rPr lang="en-GB" sz="3600" dirty="0" smtClean="0">
                <a:latin typeface="Comic Sans MS" panose="030F0702030302020204" pitchFamily="66" charset="0"/>
              </a:rPr>
              <a:t>Lesson 4</a:t>
            </a:r>
          </a:p>
          <a:p>
            <a:pPr algn="ctr"/>
            <a:r>
              <a:rPr lang="en-GB" sz="3600" dirty="0" smtClean="0">
                <a:latin typeface="Comic Sans MS" panose="030F0702030302020204" pitchFamily="66" charset="0"/>
              </a:rPr>
              <a:t>Marketing</a:t>
            </a:r>
          </a:p>
          <a:p>
            <a:pPr algn="ctr"/>
            <a:endParaRPr lang="en-GB" sz="3600" dirty="0" smtClean="0">
              <a:latin typeface="Comic Sans MS" panose="030F0702030302020204" pitchFamily="66" charset="0"/>
            </a:endParaRPr>
          </a:p>
        </p:txBody>
      </p:sp>
      <p:pic>
        <p:nvPicPr>
          <p:cNvPr id="9" name="Picture 8" descr="http://cuffleyonline.co.uk/wp-content/uploads/2012/11/Christmas_fayre.jpg"/>
          <p:cNvPicPr/>
          <p:nvPr/>
        </p:nvPicPr>
        <p:blipFill>
          <a:blip r:embed="rId4">
            <a:extLst>
              <a:ext uri="{28A0092B-C50C-407E-A947-70E740481C1C}">
                <a14:useLocalDpi xmlns:a14="http://schemas.microsoft.com/office/drawing/2010/main" val="0"/>
              </a:ext>
            </a:extLst>
          </a:blip>
          <a:srcRect/>
          <a:stretch>
            <a:fillRect/>
          </a:stretch>
        </p:blipFill>
        <p:spPr bwMode="auto">
          <a:xfrm>
            <a:off x="3334117" y="4437112"/>
            <a:ext cx="2547774" cy="1512954"/>
          </a:xfrm>
          <a:prstGeom prst="rect">
            <a:avLst/>
          </a:prstGeom>
          <a:noFill/>
          <a:ln>
            <a:noFill/>
          </a:ln>
        </p:spPr>
      </p:pic>
    </p:spTree>
    <p:extLst>
      <p:ext uri="{BB962C8B-B14F-4D97-AF65-F5344CB8AC3E}">
        <p14:creationId xmlns:p14="http://schemas.microsoft.com/office/powerpoint/2010/main" val="24643347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coates\AppData\Local\Microsoft\Windows\Temporary Internet Files\Content.Outlook\ZNHAKGOQ\welsh bac.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99543" l="0" r="100000"/>
                    </a14:imgEffect>
                  </a14:imgLayer>
                </a14:imgProps>
              </a:ext>
              <a:ext uri="{28A0092B-C50C-407E-A947-70E740481C1C}">
                <a14:useLocalDpi xmlns:a14="http://schemas.microsoft.com/office/drawing/2010/main" val="0"/>
              </a:ext>
            </a:extLst>
          </a:blip>
          <a:srcRect/>
          <a:stretch>
            <a:fillRect/>
          </a:stretch>
        </p:blipFill>
        <p:spPr bwMode="auto">
          <a:xfrm>
            <a:off x="26818" y="79527"/>
            <a:ext cx="9585743" cy="641091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123728" y="4653136"/>
            <a:ext cx="6336704" cy="1015663"/>
          </a:xfrm>
          <a:prstGeom prst="rect">
            <a:avLst/>
          </a:prstGeom>
        </p:spPr>
        <p:txBody>
          <a:bodyPr wrap="square">
            <a:spAutoFit/>
          </a:bodyPr>
          <a:lstStyle/>
          <a:p>
            <a:pPr marL="342900" indent="-342900" algn="ctr">
              <a:buFont typeface="Arial" pitchFamily="34" charset="0"/>
              <a:buChar char="•"/>
            </a:pPr>
            <a:r>
              <a:rPr lang="cy-GB" sz="2000" dirty="0" smtClean="0">
                <a:latin typeface="Comic Sans MS" pitchFamily="66" charset="0"/>
              </a:rPr>
              <a:t>Limited reflection on how to market and promote the product.</a:t>
            </a:r>
          </a:p>
          <a:p>
            <a:pPr marL="342900" indent="-342900" algn="ctr">
              <a:buFont typeface="Arial" pitchFamily="34" charset="0"/>
              <a:buChar char="•"/>
            </a:pPr>
            <a:r>
              <a:rPr lang="cy-GB" sz="2000" dirty="0" smtClean="0">
                <a:latin typeface="Comic Sans MS" pitchFamily="66" charset="0"/>
              </a:rPr>
              <a:t>Some evdience of digital literacy is shown.</a:t>
            </a:r>
            <a:endParaRPr lang="cy-GB" sz="2000" dirty="0">
              <a:latin typeface="Comic Sans MS" pitchFamily="66" charset="0"/>
            </a:endParaRPr>
          </a:p>
        </p:txBody>
      </p:sp>
      <p:sp>
        <p:nvSpPr>
          <p:cNvPr id="6" name="Rectangle 5"/>
          <p:cNvSpPr/>
          <p:nvPr/>
        </p:nvSpPr>
        <p:spPr>
          <a:xfrm>
            <a:off x="2123728" y="3284984"/>
            <a:ext cx="6336704" cy="1015663"/>
          </a:xfrm>
          <a:prstGeom prst="rect">
            <a:avLst/>
          </a:prstGeom>
        </p:spPr>
        <p:txBody>
          <a:bodyPr wrap="square">
            <a:spAutoFit/>
          </a:bodyPr>
          <a:lstStyle/>
          <a:p>
            <a:pPr marL="342900" indent="-342900" algn="ctr">
              <a:buFont typeface="Arial" pitchFamily="34" charset="0"/>
              <a:buChar char="•"/>
            </a:pPr>
            <a:r>
              <a:rPr lang="cy-GB" sz="2000" dirty="0" smtClean="0">
                <a:latin typeface="Comic Sans MS" pitchFamily="66" charset="0"/>
              </a:rPr>
              <a:t>Basic reflection on how the market and promote the product.</a:t>
            </a:r>
          </a:p>
          <a:p>
            <a:pPr marL="342900" indent="-342900" algn="ctr">
              <a:buFont typeface="Arial" pitchFamily="34" charset="0"/>
              <a:buChar char="•"/>
            </a:pPr>
            <a:r>
              <a:rPr lang="cy-GB" sz="2000" dirty="0">
                <a:latin typeface="Comic Sans MS" pitchFamily="66" charset="0"/>
              </a:rPr>
              <a:t>C</a:t>
            </a:r>
            <a:r>
              <a:rPr lang="cy-GB" sz="2000" dirty="0" smtClean="0">
                <a:latin typeface="Comic Sans MS" pitchFamily="66" charset="0"/>
              </a:rPr>
              <a:t>lear </a:t>
            </a:r>
            <a:r>
              <a:rPr lang="cy-GB" sz="2000" dirty="0">
                <a:latin typeface="Comic Sans MS" pitchFamily="66" charset="0"/>
              </a:rPr>
              <a:t>use of digital literacy</a:t>
            </a:r>
          </a:p>
        </p:txBody>
      </p:sp>
      <p:sp>
        <p:nvSpPr>
          <p:cNvPr id="7" name="Rectangle 6"/>
          <p:cNvSpPr/>
          <p:nvPr/>
        </p:nvSpPr>
        <p:spPr>
          <a:xfrm>
            <a:off x="2123728" y="1844824"/>
            <a:ext cx="6336704" cy="1015663"/>
          </a:xfrm>
          <a:prstGeom prst="rect">
            <a:avLst/>
          </a:prstGeom>
        </p:spPr>
        <p:txBody>
          <a:bodyPr wrap="square">
            <a:spAutoFit/>
          </a:bodyPr>
          <a:lstStyle/>
          <a:p>
            <a:pPr marL="342900" indent="-342900" algn="ctr">
              <a:buFont typeface="Arial" pitchFamily="34" charset="0"/>
              <a:buChar char="•"/>
            </a:pPr>
            <a:r>
              <a:rPr lang="cy-GB" sz="2000" dirty="0" smtClean="0">
                <a:latin typeface="Comic Sans MS" pitchFamily="66" charset="0"/>
              </a:rPr>
              <a:t>Detailed and reasoned explaination of the use of marketing to promote the product. </a:t>
            </a:r>
          </a:p>
          <a:p>
            <a:pPr marL="342900" indent="-342900" algn="ctr">
              <a:buFont typeface="Arial" pitchFamily="34" charset="0"/>
              <a:buChar char="•"/>
            </a:pPr>
            <a:r>
              <a:rPr lang="cy-GB" sz="2000" dirty="0" smtClean="0">
                <a:latin typeface="Comic Sans MS" pitchFamily="66" charset="0"/>
              </a:rPr>
              <a:t>Detailed and clear use of digital literacy.</a:t>
            </a:r>
            <a:endParaRPr lang="cy-GB" sz="2000" dirty="0">
              <a:latin typeface="Comic Sans MS" pitchFamily="66" charset="0"/>
            </a:endParaRPr>
          </a:p>
        </p:txBody>
      </p:sp>
      <p:sp>
        <p:nvSpPr>
          <p:cNvPr id="8" name="Rectangle 7"/>
          <p:cNvSpPr/>
          <p:nvPr/>
        </p:nvSpPr>
        <p:spPr>
          <a:xfrm>
            <a:off x="2987824" y="409848"/>
            <a:ext cx="5832648" cy="923330"/>
          </a:xfrm>
          <a:prstGeom prst="rect">
            <a:avLst/>
          </a:prstGeom>
        </p:spPr>
        <p:txBody>
          <a:bodyPr wrap="square">
            <a:spAutoFit/>
          </a:bodyPr>
          <a:lstStyle/>
          <a:p>
            <a:pPr algn="ctr"/>
            <a:r>
              <a:rPr lang="cy-GB" dirty="0" smtClean="0">
                <a:latin typeface="Comic Sans MS" pitchFamily="66" charset="0"/>
              </a:rPr>
              <a:t>Detailed and well-reasoned </a:t>
            </a:r>
          </a:p>
          <a:p>
            <a:pPr algn="ctr"/>
            <a:r>
              <a:rPr lang="cy-GB" dirty="0">
                <a:latin typeface="Comic Sans MS" pitchFamily="66" charset="0"/>
              </a:rPr>
              <a:t>explaination of the use of marketing to promote the product</a:t>
            </a:r>
          </a:p>
        </p:txBody>
      </p:sp>
    </p:spTree>
    <p:extLst>
      <p:ext uri="{BB962C8B-B14F-4D97-AF65-F5344CB8AC3E}">
        <p14:creationId xmlns:p14="http://schemas.microsoft.com/office/powerpoint/2010/main" val="14757589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ts4.mm.bing.net/th?id=HN.608017049947869044&amp;pid=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16632"/>
            <a:ext cx="7128792" cy="617828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gaia-vsm.com/images/Site/research.jpg"/>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5220072" y="3645024"/>
            <a:ext cx="4071748" cy="3053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98283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6250"/>
          <a:stretch/>
        </p:blipFill>
        <p:spPr bwMode="auto">
          <a:xfrm>
            <a:off x="539552" y="1988840"/>
            <a:ext cx="5735037" cy="4032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251520" y="332656"/>
            <a:ext cx="8208912" cy="1508105"/>
          </a:xfrm>
          <a:prstGeom prst="rect">
            <a:avLst/>
          </a:prstGeom>
        </p:spPr>
        <p:txBody>
          <a:bodyPr wrap="square">
            <a:spAutoFit/>
          </a:bodyPr>
          <a:lstStyle/>
          <a:p>
            <a:pPr algn="ctr"/>
            <a:r>
              <a:rPr lang="en-GB" sz="3600" dirty="0"/>
              <a:t>Task </a:t>
            </a:r>
            <a:r>
              <a:rPr lang="en-GB" sz="3600" dirty="0" smtClean="0"/>
              <a:t>6 –</a:t>
            </a:r>
            <a:r>
              <a:rPr lang="en-GB" sz="2800" dirty="0">
                <a:latin typeface="Comic Sans MS" panose="030F0702030302020204" pitchFamily="66" charset="0"/>
              </a:rPr>
              <a:t>Please include evidence from your dragon’s den presentation that show me how you will be marketing your product?</a:t>
            </a:r>
          </a:p>
        </p:txBody>
      </p:sp>
      <p:cxnSp>
        <p:nvCxnSpPr>
          <p:cNvPr id="5" name="Straight Arrow Connector 4"/>
          <p:cNvCxnSpPr/>
          <p:nvPr/>
        </p:nvCxnSpPr>
        <p:spPr>
          <a:xfrm flipH="1">
            <a:off x="4788024" y="2276872"/>
            <a:ext cx="2016224" cy="144016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802644" y="2276872"/>
            <a:ext cx="2016224" cy="2031325"/>
          </a:xfrm>
          <a:prstGeom prst="rect">
            <a:avLst/>
          </a:prstGeom>
          <a:noFill/>
        </p:spPr>
        <p:txBody>
          <a:bodyPr wrap="square" rtlCol="0">
            <a:spAutoFit/>
          </a:bodyPr>
          <a:lstStyle/>
          <a:p>
            <a:r>
              <a:rPr lang="en-GB" dirty="0" smtClean="0"/>
              <a:t>Outline how you will be promoting your product.</a:t>
            </a:r>
          </a:p>
          <a:p>
            <a:r>
              <a:rPr lang="en-GB" dirty="0" smtClean="0"/>
              <a:t>You can use a spider diagram like the one used on the previous page.</a:t>
            </a:r>
            <a:endParaRPr lang="en-GB" dirty="0"/>
          </a:p>
        </p:txBody>
      </p:sp>
    </p:spTree>
    <p:extLst>
      <p:ext uri="{BB962C8B-B14F-4D97-AF65-F5344CB8AC3E}">
        <p14:creationId xmlns:p14="http://schemas.microsoft.com/office/powerpoint/2010/main" val="16462438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67744" y="3386023"/>
            <a:ext cx="5688632" cy="3139321"/>
          </a:xfrm>
          <a:prstGeom prst="rect">
            <a:avLst/>
          </a:prstGeom>
        </p:spPr>
        <p:txBody>
          <a:bodyPr wrap="square">
            <a:spAutoFit/>
          </a:bodyPr>
          <a:lstStyle/>
          <a:p>
            <a:pPr algn="ctr"/>
            <a:r>
              <a:rPr lang="en-GB" dirty="0">
                <a:latin typeface="Comic Sans MS" panose="030F0702030302020204" pitchFamily="66" charset="0"/>
              </a:rPr>
              <a:t>Include a copy of your poster on this page – this could be a copy or screen shot!</a:t>
            </a:r>
          </a:p>
          <a:p>
            <a:pPr algn="ctr"/>
            <a:endParaRPr lang="en-GB" dirty="0">
              <a:latin typeface="Comic Sans MS" panose="030F0702030302020204" pitchFamily="66" charset="0"/>
            </a:endParaRPr>
          </a:p>
          <a:p>
            <a:pPr algn="ctr"/>
            <a:r>
              <a:rPr lang="en-GB" dirty="0">
                <a:latin typeface="Comic Sans MS" panose="030F0702030302020204" pitchFamily="66" charset="0"/>
              </a:rPr>
              <a:t>Have you included the school’s twitter address? Or added a Twitter/Facebook symbol to your poster?</a:t>
            </a:r>
          </a:p>
          <a:p>
            <a:pPr algn="ctr"/>
            <a:endParaRPr lang="en-GB" dirty="0">
              <a:latin typeface="Comic Sans MS" panose="030F0702030302020204" pitchFamily="66" charset="0"/>
            </a:endParaRPr>
          </a:p>
          <a:p>
            <a:pPr algn="ctr"/>
            <a:r>
              <a:rPr lang="en-GB" dirty="0">
                <a:latin typeface="Comic Sans MS" panose="030F0702030302020204" pitchFamily="66" charset="0"/>
              </a:rPr>
              <a:t>Did you update your Facebook status at all on the night? If so you could include a screenshot here!</a:t>
            </a:r>
          </a:p>
          <a:p>
            <a:pPr algn="ctr"/>
            <a:endParaRPr lang="en-GB" dirty="0">
              <a:latin typeface="Comic Sans MS" panose="030F0702030302020204" pitchFamily="66" charset="0"/>
            </a:endParaRPr>
          </a:p>
          <a:p>
            <a:pPr algn="ctr"/>
            <a:r>
              <a:rPr lang="en-GB" dirty="0">
                <a:latin typeface="Comic Sans MS" panose="030F0702030302020204" pitchFamily="66" charset="0"/>
              </a:rPr>
              <a:t>How are you showing me you’ve used </a:t>
            </a:r>
          </a:p>
          <a:p>
            <a:pPr algn="ctr"/>
            <a:r>
              <a:rPr lang="en-GB" b="1" dirty="0">
                <a:solidFill>
                  <a:srgbClr val="FF0000"/>
                </a:solidFill>
                <a:latin typeface="Comic Sans MS" panose="030F0702030302020204" pitchFamily="66" charset="0"/>
              </a:rPr>
              <a:t>DIGITAL LITERACY???</a:t>
            </a:r>
          </a:p>
        </p:txBody>
      </p:sp>
      <p:pic>
        <p:nvPicPr>
          <p:cNvPr id="5122" name="Picture 2" descr="http://ts4.mm.bing.net/th?id=HN.608024213967407874&amp;pid=1.7"/>
          <p:cNvPicPr>
            <a:picLocks noChangeAspect="1" noChangeArrowheads="1"/>
          </p:cNvPicPr>
          <p:nvPr/>
        </p:nvPicPr>
        <p:blipFill rotWithShape="1">
          <a:blip r:embed="rId2">
            <a:extLst>
              <a:ext uri="{28A0092B-C50C-407E-A947-70E740481C1C}">
                <a14:useLocalDpi xmlns:a14="http://schemas.microsoft.com/office/drawing/2010/main" val="0"/>
              </a:ext>
            </a:extLst>
          </a:blip>
          <a:srcRect b="18983"/>
          <a:stretch/>
        </p:blipFill>
        <p:spPr bwMode="auto">
          <a:xfrm>
            <a:off x="291700" y="5295947"/>
            <a:ext cx="1976044" cy="129141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eliseq31.files.wordpress.com/2011/04/wordle-digital-literacy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88640"/>
            <a:ext cx="8280920"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5514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2" y="44624"/>
            <a:ext cx="677416" cy="648072"/>
          </a:xfrm>
          <a:prstGeom prst="rect">
            <a:avLst/>
          </a:prstGeom>
          <a:noFill/>
        </p:spPr>
      </p:pic>
      <p:pic>
        <p:nvPicPr>
          <p:cNvPr id="5" name="Picture 4"/>
          <p:cNvPicPr/>
          <p:nvPr/>
        </p:nvPicPr>
        <p:blipFill>
          <a:blip r:embed="rId3" cstate="print"/>
          <a:srcRect/>
          <a:stretch>
            <a:fillRect/>
          </a:stretch>
        </p:blipFill>
        <p:spPr bwMode="auto">
          <a:xfrm>
            <a:off x="8307288" y="6896"/>
            <a:ext cx="836712" cy="782960"/>
          </a:xfrm>
          <a:prstGeom prst="rect">
            <a:avLst/>
          </a:prstGeom>
          <a:noFill/>
          <a:ln w="9525">
            <a:noFill/>
            <a:miter lim="800000"/>
            <a:headEnd/>
            <a:tailEnd/>
          </a:ln>
        </p:spPr>
      </p:pic>
      <p:sp>
        <p:nvSpPr>
          <p:cNvPr id="8" name="TextBox 7"/>
          <p:cNvSpPr txBox="1"/>
          <p:nvPr/>
        </p:nvSpPr>
        <p:spPr>
          <a:xfrm>
            <a:off x="107504" y="1052736"/>
            <a:ext cx="9001000" cy="3046988"/>
          </a:xfrm>
          <a:prstGeom prst="rect">
            <a:avLst/>
          </a:prstGeom>
          <a:noFill/>
        </p:spPr>
        <p:txBody>
          <a:bodyPr wrap="square" rtlCol="0">
            <a:spAutoFit/>
          </a:bodyPr>
          <a:lstStyle/>
          <a:p>
            <a:pPr algn="ctr"/>
            <a:r>
              <a:rPr lang="en-GB" sz="4800" b="1" dirty="0" smtClean="0">
                <a:latin typeface="Comic Sans MS" pitchFamily="66" charset="0"/>
              </a:rPr>
              <a:t>Visual display</a:t>
            </a:r>
            <a:endParaRPr lang="en-GB" sz="4800" dirty="0" smtClean="0">
              <a:latin typeface="Comic Sans MS" panose="030F0702030302020204" pitchFamily="66" charset="0"/>
            </a:endParaRPr>
          </a:p>
          <a:p>
            <a:pPr algn="ctr"/>
            <a:endParaRPr lang="en-GB" sz="3600" dirty="0" smtClean="0">
              <a:latin typeface="Comic Sans MS" panose="030F0702030302020204" pitchFamily="66" charset="0"/>
            </a:endParaRPr>
          </a:p>
          <a:p>
            <a:pPr algn="ctr"/>
            <a:r>
              <a:rPr lang="en-GB" sz="3600" dirty="0" smtClean="0">
                <a:latin typeface="Comic Sans MS" panose="030F0702030302020204" pitchFamily="66" charset="0"/>
              </a:rPr>
              <a:t>Business proposal </a:t>
            </a:r>
          </a:p>
          <a:p>
            <a:pPr algn="ctr"/>
            <a:endParaRPr lang="en-GB" sz="3600" dirty="0">
              <a:latin typeface="Comic Sans MS" panose="030F0702030302020204" pitchFamily="66" charset="0"/>
            </a:endParaRPr>
          </a:p>
          <a:p>
            <a:pPr algn="ctr"/>
            <a:r>
              <a:rPr lang="en-GB" sz="3600" dirty="0" smtClean="0">
                <a:latin typeface="Comic Sans MS" panose="030F0702030302020204" pitchFamily="66" charset="0"/>
              </a:rPr>
              <a:t>Lesson 1</a:t>
            </a:r>
          </a:p>
        </p:txBody>
      </p:sp>
      <p:pic>
        <p:nvPicPr>
          <p:cNvPr id="9" name="Picture 8" descr="http://cuffleyonline.co.uk/wp-content/uploads/2012/11/Christmas_fayre.jpg"/>
          <p:cNvPicPr/>
          <p:nvPr/>
        </p:nvPicPr>
        <p:blipFill>
          <a:blip r:embed="rId4">
            <a:extLst>
              <a:ext uri="{28A0092B-C50C-407E-A947-70E740481C1C}">
                <a14:useLocalDpi xmlns:a14="http://schemas.microsoft.com/office/drawing/2010/main" val="0"/>
              </a:ext>
            </a:extLst>
          </a:blip>
          <a:srcRect/>
          <a:stretch>
            <a:fillRect/>
          </a:stretch>
        </p:blipFill>
        <p:spPr bwMode="auto">
          <a:xfrm>
            <a:off x="3334117" y="4437112"/>
            <a:ext cx="2547774" cy="1512954"/>
          </a:xfrm>
          <a:prstGeom prst="rect">
            <a:avLst/>
          </a:prstGeom>
          <a:noFill/>
          <a:ln>
            <a:noFill/>
          </a:ln>
        </p:spPr>
      </p:pic>
    </p:spTree>
    <p:extLst>
      <p:ext uri="{BB962C8B-B14F-4D97-AF65-F5344CB8AC3E}">
        <p14:creationId xmlns:p14="http://schemas.microsoft.com/office/powerpoint/2010/main" val="1136455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6945"/>
            <a:ext cx="8229600" cy="868362"/>
          </a:xfrm>
        </p:spPr>
        <p:txBody>
          <a:bodyPr/>
          <a:lstStyle/>
          <a:p>
            <a:r>
              <a:rPr lang="en-US" dirty="0" smtClean="0"/>
              <a:t>Posters – You must include:</a:t>
            </a:r>
            <a:endParaRPr lang="en-US" dirty="0"/>
          </a:p>
        </p:txBody>
      </p:sp>
      <p:sp>
        <p:nvSpPr>
          <p:cNvPr id="5" name="Content Placeholder 4"/>
          <p:cNvSpPr>
            <a:spLocks noGrp="1"/>
          </p:cNvSpPr>
          <p:nvPr>
            <p:ph idx="1"/>
          </p:nvPr>
        </p:nvSpPr>
        <p:spPr>
          <a:xfrm>
            <a:off x="457200" y="838200"/>
            <a:ext cx="8229600" cy="5867400"/>
          </a:xfrm>
        </p:spPr>
        <p:txBody>
          <a:bodyPr>
            <a:normAutofit fontScale="85000" lnSpcReduction="20000"/>
          </a:bodyPr>
          <a:lstStyle/>
          <a:p>
            <a:r>
              <a:rPr lang="en-US" dirty="0" smtClean="0"/>
              <a:t>Place, date and time (St Richard Gwyn Sports Hall, Wednesday 26</a:t>
            </a:r>
            <a:r>
              <a:rPr lang="en-US" baseline="30000" dirty="0" smtClean="0"/>
              <a:t>th</a:t>
            </a:r>
            <a:r>
              <a:rPr lang="en-US" dirty="0" smtClean="0"/>
              <a:t> November, 6.30pm to 8pm)</a:t>
            </a:r>
          </a:p>
          <a:p>
            <a:endParaRPr lang="en-US" dirty="0" smtClean="0"/>
          </a:p>
          <a:p>
            <a:r>
              <a:rPr lang="en-US" dirty="0" smtClean="0"/>
              <a:t>Name and logo (if you have one) of your business</a:t>
            </a:r>
          </a:p>
          <a:p>
            <a:endParaRPr lang="en-US" dirty="0" smtClean="0"/>
          </a:p>
          <a:p>
            <a:r>
              <a:rPr lang="en-US" dirty="0" smtClean="0"/>
              <a:t>What you are selling</a:t>
            </a:r>
          </a:p>
          <a:p>
            <a:endParaRPr lang="en-US" dirty="0" smtClean="0"/>
          </a:p>
          <a:p>
            <a:r>
              <a:rPr lang="en-US" dirty="0" smtClean="0"/>
              <a:t>Price (if different sizes - small £1.50, large £3.00)</a:t>
            </a:r>
            <a:r>
              <a:rPr lang="en-US" dirty="0"/>
              <a:t> </a:t>
            </a:r>
            <a:r>
              <a:rPr lang="en-US" dirty="0" smtClean="0"/>
              <a:t>/ any offers you have (buy one, get 2</a:t>
            </a:r>
            <a:r>
              <a:rPr lang="en-US" baseline="30000" dirty="0" smtClean="0"/>
              <a:t>nd</a:t>
            </a:r>
            <a:r>
              <a:rPr lang="en-US" dirty="0" smtClean="0"/>
              <a:t> half price)</a:t>
            </a:r>
          </a:p>
          <a:p>
            <a:endParaRPr lang="en-US" dirty="0" smtClean="0"/>
          </a:p>
          <a:p>
            <a:r>
              <a:rPr lang="en-US" dirty="0" smtClean="0"/>
              <a:t>Any promotion you have</a:t>
            </a:r>
          </a:p>
          <a:p>
            <a:endParaRPr lang="en-US" dirty="0"/>
          </a:p>
          <a:p>
            <a:r>
              <a:rPr lang="en-US" dirty="0" smtClean="0"/>
              <a:t>Save (with your business name and class set e.g. Jolly Jars Set 3) into: </a:t>
            </a:r>
            <a:r>
              <a:rPr lang="en-GB" dirty="0"/>
              <a:t>Pupil public </a:t>
            </a:r>
            <a:r>
              <a:rPr lang="en-GB" dirty="0" smtClean="0"/>
              <a:t>&gt; </a:t>
            </a:r>
            <a:r>
              <a:rPr lang="en-GB" dirty="0"/>
              <a:t>Welsh Baccalaureate </a:t>
            </a:r>
            <a:r>
              <a:rPr lang="en-GB" dirty="0" smtClean="0"/>
              <a:t>&gt; Welsh </a:t>
            </a:r>
            <a:r>
              <a:rPr lang="en-GB" dirty="0"/>
              <a:t>bac save only </a:t>
            </a:r>
            <a:r>
              <a:rPr lang="en-GB" dirty="0" smtClean="0"/>
              <a:t>&gt; </a:t>
            </a:r>
            <a:r>
              <a:rPr lang="en-GB" dirty="0"/>
              <a:t>Christmas Fayre poster</a:t>
            </a:r>
            <a:endParaRPr lang="en-US" dirty="0"/>
          </a:p>
        </p:txBody>
      </p:sp>
    </p:spTree>
    <p:extLst>
      <p:ext uri="{BB962C8B-B14F-4D97-AF65-F5344CB8AC3E}">
        <p14:creationId xmlns:p14="http://schemas.microsoft.com/office/powerpoint/2010/main" val="29500474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332656"/>
            <a:ext cx="6912768" cy="2031325"/>
          </a:xfrm>
          <a:prstGeom prst="rect">
            <a:avLst/>
          </a:prstGeom>
          <a:noFill/>
        </p:spPr>
        <p:txBody>
          <a:bodyPr wrap="square" rtlCol="0">
            <a:spAutoFit/>
          </a:bodyPr>
          <a:lstStyle/>
          <a:p>
            <a:r>
              <a:rPr lang="en-GB" dirty="0" smtClean="0"/>
              <a:t>At the end of your booklet show photographic evidence of any visual displays you have created.</a:t>
            </a:r>
          </a:p>
          <a:p>
            <a:r>
              <a:rPr lang="en-GB" dirty="0" smtClean="0"/>
              <a:t>Such as</a:t>
            </a:r>
          </a:p>
          <a:p>
            <a:pPr marL="285750" indent="-285750">
              <a:buFont typeface="Arial" panose="020B0604020202020204" pitchFamily="34" charset="0"/>
              <a:buChar char="•"/>
            </a:pPr>
            <a:r>
              <a:rPr lang="en-GB" dirty="0" smtClean="0"/>
              <a:t>photos of your stall</a:t>
            </a:r>
          </a:p>
          <a:p>
            <a:pPr marL="285750" indent="-285750">
              <a:buFont typeface="Arial" panose="020B0604020202020204" pitchFamily="34" charset="0"/>
              <a:buChar char="•"/>
            </a:pPr>
            <a:r>
              <a:rPr lang="en-GB" dirty="0" smtClean="0"/>
              <a:t>Photos of your products</a:t>
            </a:r>
          </a:p>
          <a:p>
            <a:endParaRPr lang="en-GB" dirty="0" smtClean="0"/>
          </a:p>
          <a:p>
            <a:pPr marL="285750" indent="-285750">
              <a:buFont typeface="Arial" panose="020B0604020202020204" pitchFamily="34" charset="0"/>
              <a:buChar char="•"/>
            </a:pPr>
            <a:endParaRPr lang="en-GB" dirty="0" smtClean="0"/>
          </a:p>
        </p:txBody>
      </p:sp>
      <p:pic>
        <p:nvPicPr>
          <p:cNvPr id="9218" name="Picture 2" descr="Q:\WELSH BACCALAUREATE\Christmas F Photos\IMG_073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625" y="1986336"/>
            <a:ext cx="4355976" cy="3266982"/>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Q:\WELSH BACCALAUREATE\Christmas F Photos\IMG_073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4" y="1124744"/>
            <a:ext cx="2771800" cy="207885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Q:\WELSH BACCALAUREATE\Christmas F Photos\IMG_074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68044" y="3808848"/>
            <a:ext cx="3851920" cy="2888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59538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coates\AppData\Local\Microsoft\Windows\Temporary Internet Files\Content.Outlook\ZNHAKGOQ\welsh bac.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99543" l="0" r="100000"/>
                    </a14:imgEffect>
                  </a14:imgLayer>
                </a14:imgProps>
              </a:ext>
              <a:ext uri="{28A0092B-C50C-407E-A947-70E740481C1C}">
                <a14:useLocalDpi xmlns:a14="http://schemas.microsoft.com/office/drawing/2010/main" val="0"/>
              </a:ext>
            </a:extLst>
          </a:blip>
          <a:srcRect/>
          <a:stretch>
            <a:fillRect/>
          </a:stretch>
        </p:blipFill>
        <p:spPr bwMode="auto">
          <a:xfrm>
            <a:off x="26818" y="79527"/>
            <a:ext cx="9585743" cy="641091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123728" y="4653136"/>
            <a:ext cx="6336704" cy="1015663"/>
          </a:xfrm>
          <a:prstGeom prst="rect">
            <a:avLst/>
          </a:prstGeom>
        </p:spPr>
        <p:txBody>
          <a:bodyPr wrap="square">
            <a:spAutoFit/>
          </a:bodyPr>
          <a:lstStyle/>
          <a:p>
            <a:pPr marL="342900" indent="-342900" algn="ctr">
              <a:buFont typeface="Arial" pitchFamily="34" charset="0"/>
              <a:buChar char="•"/>
            </a:pPr>
            <a:r>
              <a:rPr lang="cy-GB" sz="2000" dirty="0" smtClean="0">
                <a:latin typeface="Comic Sans MS" pitchFamily="66" charset="0"/>
              </a:rPr>
              <a:t>Limited reflection on how to market and promote the product.</a:t>
            </a:r>
          </a:p>
          <a:p>
            <a:pPr marL="342900" indent="-342900" algn="ctr">
              <a:buFont typeface="Arial" pitchFamily="34" charset="0"/>
              <a:buChar char="•"/>
            </a:pPr>
            <a:r>
              <a:rPr lang="cy-GB" sz="2000" dirty="0" smtClean="0">
                <a:latin typeface="Comic Sans MS" pitchFamily="66" charset="0"/>
              </a:rPr>
              <a:t>Some evdience of digital literacy is shown.</a:t>
            </a:r>
            <a:endParaRPr lang="cy-GB" sz="2000" dirty="0">
              <a:latin typeface="Comic Sans MS" pitchFamily="66" charset="0"/>
            </a:endParaRPr>
          </a:p>
        </p:txBody>
      </p:sp>
      <p:sp>
        <p:nvSpPr>
          <p:cNvPr id="6" name="Rectangle 5"/>
          <p:cNvSpPr/>
          <p:nvPr/>
        </p:nvSpPr>
        <p:spPr>
          <a:xfrm>
            <a:off x="2123728" y="3284984"/>
            <a:ext cx="6336704" cy="1015663"/>
          </a:xfrm>
          <a:prstGeom prst="rect">
            <a:avLst/>
          </a:prstGeom>
        </p:spPr>
        <p:txBody>
          <a:bodyPr wrap="square">
            <a:spAutoFit/>
          </a:bodyPr>
          <a:lstStyle/>
          <a:p>
            <a:pPr marL="342900" indent="-342900" algn="ctr">
              <a:buFont typeface="Arial" pitchFamily="34" charset="0"/>
              <a:buChar char="•"/>
            </a:pPr>
            <a:r>
              <a:rPr lang="cy-GB" sz="2000" dirty="0" smtClean="0">
                <a:latin typeface="Comic Sans MS" pitchFamily="66" charset="0"/>
              </a:rPr>
              <a:t>Basic reflection on how the market and promote the product.</a:t>
            </a:r>
          </a:p>
          <a:p>
            <a:pPr marL="342900" indent="-342900" algn="ctr">
              <a:buFont typeface="Arial" pitchFamily="34" charset="0"/>
              <a:buChar char="•"/>
            </a:pPr>
            <a:r>
              <a:rPr lang="cy-GB" sz="2000" dirty="0">
                <a:latin typeface="Comic Sans MS" pitchFamily="66" charset="0"/>
              </a:rPr>
              <a:t>C</a:t>
            </a:r>
            <a:r>
              <a:rPr lang="cy-GB" sz="2000" dirty="0" smtClean="0">
                <a:latin typeface="Comic Sans MS" pitchFamily="66" charset="0"/>
              </a:rPr>
              <a:t>lear </a:t>
            </a:r>
            <a:r>
              <a:rPr lang="cy-GB" sz="2000" dirty="0">
                <a:latin typeface="Comic Sans MS" pitchFamily="66" charset="0"/>
              </a:rPr>
              <a:t>use of digital literacy</a:t>
            </a:r>
          </a:p>
        </p:txBody>
      </p:sp>
      <p:sp>
        <p:nvSpPr>
          <p:cNvPr id="7" name="Rectangle 6"/>
          <p:cNvSpPr/>
          <p:nvPr/>
        </p:nvSpPr>
        <p:spPr>
          <a:xfrm>
            <a:off x="2123728" y="1844824"/>
            <a:ext cx="6336704" cy="1015663"/>
          </a:xfrm>
          <a:prstGeom prst="rect">
            <a:avLst/>
          </a:prstGeom>
        </p:spPr>
        <p:txBody>
          <a:bodyPr wrap="square">
            <a:spAutoFit/>
          </a:bodyPr>
          <a:lstStyle/>
          <a:p>
            <a:pPr marL="342900" indent="-342900" algn="ctr">
              <a:buFont typeface="Arial" pitchFamily="34" charset="0"/>
              <a:buChar char="•"/>
            </a:pPr>
            <a:r>
              <a:rPr lang="cy-GB" sz="2000" dirty="0" smtClean="0">
                <a:latin typeface="Comic Sans MS" pitchFamily="66" charset="0"/>
              </a:rPr>
              <a:t>Detailed and reasoned explaination of the use of marketing to promote the product. </a:t>
            </a:r>
          </a:p>
          <a:p>
            <a:pPr marL="342900" indent="-342900" algn="ctr">
              <a:buFont typeface="Arial" pitchFamily="34" charset="0"/>
              <a:buChar char="•"/>
            </a:pPr>
            <a:r>
              <a:rPr lang="cy-GB" sz="2000" dirty="0" smtClean="0">
                <a:latin typeface="Comic Sans MS" pitchFamily="66" charset="0"/>
              </a:rPr>
              <a:t>Detailed and clear use of digital literacy.</a:t>
            </a:r>
            <a:endParaRPr lang="cy-GB" sz="2000" dirty="0">
              <a:latin typeface="Comic Sans MS" pitchFamily="66" charset="0"/>
            </a:endParaRPr>
          </a:p>
        </p:txBody>
      </p:sp>
      <p:sp>
        <p:nvSpPr>
          <p:cNvPr id="8" name="Rectangle 7"/>
          <p:cNvSpPr/>
          <p:nvPr/>
        </p:nvSpPr>
        <p:spPr>
          <a:xfrm>
            <a:off x="2987824" y="409848"/>
            <a:ext cx="5832648" cy="923330"/>
          </a:xfrm>
          <a:prstGeom prst="rect">
            <a:avLst/>
          </a:prstGeom>
        </p:spPr>
        <p:txBody>
          <a:bodyPr wrap="square">
            <a:spAutoFit/>
          </a:bodyPr>
          <a:lstStyle/>
          <a:p>
            <a:pPr algn="ctr"/>
            <a:r>
              <a:rPr lang="cy-GB" dirty="0" smtClean="0">
                <a:latin typeface="Comic Sans MS" pitchFamily="66" charset="0"/>
              </a:rPr>
              <a:t>Detailed and well-reasoned </a:t>
            </a:r>
          </a:p>
          <a:p>
            <a:pPr algn="ctr"/>
            <a:r>
              <a:rPr lang="cy-GB" dirty="0">
                <a:latin typeface="Comic Sans MS" pitchFamily="66" charset="0"/>
              </a:rPr>
              <a:t>explaination of the use of marketing to promote the product</a:t>
            </a:r>
          </a:p>
        </p:txBody>
      </p:sp>
    </p:spTree>
    <p:extLst>
      <p:ext uri="{BB962C8B-B14F-4D97-AF65-F5344CB8AC3E}">
        <p14:creationId xmlns:p14="http://schemas.microsoft.com/office/powerpoint/2010/main" val="24107950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coates\AppData\Local\Microsoft\Windows\Temporary Internet Files\Content.Outlook\ZNHAKGOQ\welsh bac.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99543" l="0" r="100000"/>
                    </a14:imgEffect>
                  </a14:imgLayer>
                </a14:imgProps>
              </a:ext>
              <a:ext uri="{28A0092B-C50C-407E-A947-70E740481C1C}">
                <a14:useLocalDpi xmlns:a14="http://schemas.microsoft.com/office/drawing/2010/main" val="0"/>
              </a:ext>
            </a:extLst>
          </a:blip>
          <a:srcRect/>
          <a:stretch>
            <a:fillRect/>
          </a:stretch>
        </p:blipFill>
        <p:spPr bwMode="auto">
          <a:xfrm>
            <a:off x="26818" y="71735"/>
            <a:ext cx="9585743" cy="641091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123728" y="4797152"/>
            <a:ext cx="6336704" cy="1200329"/>
          </a:xfrm>
          <a:prstGeom prst="rect">
            <a:avLst/>
          </a:prstGeom>
        </p:spPr>
        <p:txBody>
          <a:bodyPr wrap="square">
            <a:spAutoFit/>
          </a:bodyPr>
          <a:lstStyle/>
          <a:p>
            <a:pPr marL="342900" indent="-342900" algn="ctr">
              <a:buFont typeface="Arial" pitchFamily="34" charset="0"/>
              <a:buChar char="•"/>
            </a:pPr>
            <a:r>
              <a:rPr lang="cy-GB" sz="2400" dirty="0" smtClean="0">
                <a:latin typeface="Comic Sans MS" pitchFamily="66" charset="0"/>
              </a:rPr>
              <a:t>Limited </a:t>
            </a:r>
            <a:r>
              <a:rPr lang="cy-GB" sz="2400" dirty="0">
                <a:latin typeface="Comic Sans MS" pitchFamily="66" charset="0"/>
              </a:rPr>
              <a:t>understanding of the factors </a:t>
            </a:r>
            <a:r>
              <a:rPr lang="cy-GB" sz="2400" dirty="0" smtClean="0">
                <a:latin typeface="Comic Sans MS" pitchFamily="66" charset="0"/>
              </a:rPr>
              <a:t>involved </a:t>
            </a:r>
            <a:r>
              <a:rPr lang="cy-GB" sz="2400" dirty="0">
                <a:latin typeface="Comic Sans MS" pitchFamily="66" charset="0"/>
              </a:rPr>
              <a:t>in developing a business proposal</a:t>
            </a:r>
          </a:p>
        </p:txBody>
      </p:sp>
      <p:sp>
        <p:nvSpPr>
          <p:cNvPr id="6" name="Rectangle 5"/>
          <p:cNvSpPr/>
          <p:nvPr/>
        </p:nvSpPr>
        <p:spPr>
          <a:xfrm>
            <a:off x="2123728" y="3284984"/>
            <a:ext cx="6336704" cy="1569660"/>
          </a:xfrm>
          <a:prstGeom prst="rect">
            <a:avLst/>
          </a:prstGeom>
        </p:spPr>
        <p:txBody>
          <a:bodyPr wrap="square">
            <a:spAutoFit/>
          </a:bodyPr>
          <a:lstStyle/>
          <a:p>
            <a:pPr marL="342900" indent="-342900" algn="ctr">
              <a:buFont typeface="Arial" pitchFamily="34" charset="0"/>
              <a:buChar char="•"/>
            </a:pPr>
            <a:r>
              <a:rPr lang="cy-GB" sz="2400" dirty="0">
                <a:latin typeface="Comic Sans MS" pitchFamily="66" charset="0"/>
              </a:rPr>
              <a:t>Basic understanding of the factors </a:t>
            </a:r>
            <a:r>
              <a:rPr lang="cy-GB" sz="2400" dirty="0" smtClean="0">
                <a:latin typeface="Comic Sans MS" pitchFamily="66" charset="0"/>
              </a:rPr>
              <a:t>involved </a:t>
            </a:r>
            <a:r>
              <a:rPr lang="cy-GB" sz="2400" dirty="0">
                <a:latin typeface="Comic Sans MS" pitchFamily="66" charset="0"/>
              </a:rPr>
              <a:t>in developing a business proposal</a:t>
            </a:r>
          </a:p>
          <a:p>
            <a:pPr marL="342900" indent="-342900" algn="ctr">
              <a:buFont typeface="Arial" pitchFamily="34" charset="0"/>
              <a:buChar char="•"/>
            </a:pPr>
            <a:endParaRPr lang="cy-GB" sz="2400" dirty="0">
              <a:latin typeface="Comic Sans MS" pitchFamily="66" charset="0"/>
            </a:endParaRPr>
          </a:p>
        </p:txBody>
      </p:sp>
      <p:sp>
        <p:nvSpPr>
          <p:cNvPr id="7" name="Rectangle 6"/>
          <p:cNvSpPr/>
          <p:nvPr/>
        </p:nvSpPr>
        <p:spPr>
          <a:xfrm>
            <a:off x="2123728" y="1844824"/>
            <a:ext cx="6336704" cy="1200329"/>
          </a:xfrm>
          <a:prstGeom prst="rect">
            <a:avLst/>
          </a:prstGeom>
        </p:spPr>
        <p:txBody>
          <a:bodyPr wrap="square">
            <a:spAutoFit/>
          </a:bodyPr>
          <a:lstStyle/>
          <a:p>
            <a:pPr marL="342900" indent="-342900" algn="ctr">
              <a:buFont typeface="Arial" pitchFamily="34" charset="0"/>
              <a:buChar char="•"/>
            </a:pPr>
            <a:r>
              <a:rPr lang="cy-GB" sz="2400" dirty="0">
                <a:latin typeface="Comic Sans MS" pitchFamily="66" charset="0"/>
              </a:rPr>
              <a:t>Detailed </a:t>
            </a:r>
            <a:r>
              <a:rPr lang="cy-GB" sz="2400" dirty="0" smtClean="0">
                <a:latin typeface="Comic Sans MS" pitchFamily="66" charset="0"/>
              </a:rPr>
              <a:t>understanding </a:t>
            </a:r>
            <a:r>
              <a:rPr lang="cy-GB" sz="2400" dirty="0">
                <a:latin typeface="Comic Sans MS" pitchFamily="66" charset="0"/>
              </a:rPr>
              <a:t>of the factors </a:t>
            </a:r>
            <a:r>
              <a:rPr lang="cy-GB" sz="2400" dirty="0" smtClean="0">
                <a:latin typeface="Comic Sans MS" pitchFamily="66" charset="0"/>
              </a:rPr>
              <a:t>involved </a:t>
            </a:r>
            <a:r>
              <a:rPr lang="cy-GB" sz="2400" dirty="0">
                <a:latin typeface="Comic Sans MS" pitchFamily="66" charset="0"/>
              </a:rPr>
              <a:t>in developing a business proposal</a:t>
            </a:r>
          </a:p>
        </p:txBody>
      </p:sp>
      <p:sp>
        <p:nvSpPr>
          <p:cNvPr id="8" name="Rectangle 7"/>
          <p:cNvSpPr/>
          <p:nvPr/>
        </p:nvSpPr>
        <p:spPr>
          <a:xfrm>
            <a:off x="2987824" y="404664"/>
            <a:ext cx="5256584" cy="1015663"/>
          </a:xfrm>
          <a:prstGeom prst="rect">
            <a:avLst/>
          </a:prstGeom>
        </p:spPr>
        <p:txBody>
          <a:bodyPr wrap="square">
            <a:spAutoFit/>
          </a:bodyPr>
          <a:lstStyle/>
          <a:p>
            <a:pPr marL="342900" indent="-342900" algn="ctr">
              <a:buFont typeface="Arial" pitchFamily="34" charset="0"/>
              <a:buChar char="•"/>
            </a:pPr>
            <a:r>
              <a:rPr lang="cy-GB" sz="2000" dirty="0" smtClean="0">
                <a:latin typeface="Comic Sans MS" pitchFamily="66" charset="0"/>
              </a:rPr>
              <a:t>Detailed and effective understanding of the factors invloved in developing a business proposal</a:t>
            </a:r>
            <a:endParaRPr lang="cy-GB" sz="2000" dirty="0">
              <a:latin typeface="Comic Sans MS" pitchFamily="66" charset="0"/>
            </a:endParaRPr>
          </a:p>
        </p:txBody>
      </p:sp>
    </p:spTree>
    <p:extLst>
      <p:ext uri="{BB962C8B-B14F-4D97-AF65-F5344CB8AC3E}">
        <p14:creationId xmlns:p14="http://schemas.microsoft.com/office/powerpoint/2010/main" val="30993989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8482" y="188640"/>
            <a:ext cx="9005517" cy="584775"/>
          </a:xfrm>
          <a:prstGeom prst="rect">
            <a:avLst/>
          </a:prstGeom>
        </p:spPr>
        <p:txBody>
          <a:bodyPr wrap="square">
            <a:spAutoFit/>
          </a:bodyPr>
          <a:lstStyle/>
          <a:p>
            <a:pPr algn="ctr"/>
            <a:r>
              <a:rPr lang="en-GB" sz="3200" dirty="0">
                <a:latin typeface="Comic Sans MS" panose="030F0702030302020204" pitchFamily="66" charset="0"/>
              </a:rPr>
              <a:t>Task </a:t>
            </a:r>
            <a:r>
              <a:rPr lang="en-GB" sz="3200" dirty="0" smtClean="0">
                <a:latin typeface="Comic Sans MS" panose="030F0702030302020204" pitchFamily="66" charset="0"/>
              </a:rPr>
              <a:t>One: </a:t>
            </a:r>
            <a:r>
              <a:rPr lang="en-GB" sz="3200" u="sng" dirty="0" smtClean="0">
                <a:latin typeface="Comic Sans MS" panose="030F0702030302020204" pitchFamily="66" charset="0"/>
              </a:rPr>
              <a:t>Business proposal</a:t>
            </a:r>
            <a:endParaRPr lang="en-GB" sz="3200" u="sng" dirty="0">
              <a:latin typeface="Comic Sans MS" panose="030F0702030302020204" pitchFamily="66" charset="0"/>
            </a:endParaRPr>
          </a:p>
        </p:txBody>
      </p:sp>
      <p:sp>
        <p:nvSpPr>
          <p:cNvPr id="3" name="Rectangle 2"/>
          <p:cNvSpPr/>
          <p:nvPr/>
        </p:nvSpPr>
        <p:spPr>
          <a:xfrm>
            <a:off x="138483" y="1153482"/>
            <a:ext cx="8856984" cy="5632311"/>
          </a:xfrm>
          <a:prstGeom prst="rect">
            <a:avLst/>
          </a:prstGeom>
        </p:spPr>
        <p:txBody>
          <a:bodyPr wrap="square">
            <a:spAutoFit/>
          </a:bodyPr>
          <a:lstStyle/>
          <a:p>
            <a:r>
              <a:rPr lang="en-GB" sz="1600" dirty="0">
                <a:solidFill>
                  <a:srgbClr val="FF0000"/>
                </a:solidFill>
                <a:latin typeface="Comic Sans MS" panose="030F0702030302020204" pitchFamily="66" charset="0"/>
              </a:rPr>
              <a:t>What is the aim/vision of your business?</a:t>
            </a:r>
          </a:p>
          <a:p>
            <a:pPr marL="342900" indent="-342900">
              <a:buAutoNum type="arabicPeriod"/>
            </a:pPr>
            <a:endParaRPr lang="en-GB" sz="1200" dirty="0">
              <a:latin typeface="Comic Sans MS" panose="030F0702030302020204" pitchFamily="66" charset="0"/>
            </a:endParaRPr>
          </a:p>
          <a:p>
            <a:pPr marL="171450" indent="-171450">
              <a:buFont typeface="Arial" panose="020B0604020202020204" pitchFamily="34" charset="0"/>
              <a:buChar char="•"/>
            </a:pPr>
            <a:r>
              <a:rPr lang="en-GB" sz="1200" dirty="0" smtClean="0">
                <a:latin typeface="Comic Sans MS" panose="030F0702030302020204" pitchFamily="66" charset="0"/>
              </a:rPr>
              <a:t>How do you see you final product/stall?</a:t>
            </a:r>
          </a:p>
          <a:p>
            <a:pPr marL="171450" indent="-171450">
              <a:buFont typeface="Arial" panose="020B0604020202020204" pitchFamily="34" charset="0"/>
              <a:buChar char="•"/>
            </a:pPr>
            <a:r>
              <a:rPr lang="en-GB" sz="1200" dirty="0" smtClean="0">
                <a:latin typeface="Comic Sans MS" panose="030F0702030302020204" pitchFamily="66" charset="0"/>
              </a:rPr>
              <a:t>What kind of quality is the product going to be, how are you going to achieve this?</a:t>
            </a:r>
          </a:p>
          <a:p>
            <a:endParaRPr lang="en-GB" sz="1200" dirty="0">
              <a:latin typeface="Comic Sans MS" panose="030F0702030302020204" pitchFamily="66" charset="0"/>
            </a:endParaRPr>
          </a:p>
          <a:p>
            <a:r>
              <a:rPr lang="en-GB" sz="1600" dirty="0">
                <a:solidFill>
                  <a:srgbClr val="FF0000"/>
                </a:solidFill>
                <a:latin typeface="Comic Sans MS" panose="030F0702030302020204" pitchFamily="66" charset="0"/>
              </a:rPr>
              <a:t>Provide a brief description of your final product idea (you may include a picture here if you wish</a:t>
            </a:r>
            <a:r>
              <a:rPr lang="en-GB" sz="1600" dirty="0" smtClean="0">
                <a:solidFill>
                  <a:srgbClr val="FF0000"/>
                </a:solidFill>
                <a:latin typeface="Comic Sans MS" panose="030F0702030302020204" pitchFamily="66" charset="0"/>
              </a:rPr>
              <a:t>…)</a:t>
            </a:r>
          </a:p>
          <a:p>
            <a:endParaRPr lang="en-GB" sz="1600" dirty="0">
              <a:solidFill>
                <a:srgbClr val="FF0000"/>
              </a:solidFill>
              <a:latin typeface="Comic Sans MS" panose="030F0702030302020204" pitchFamily="66" charset="0"/>
            </a:endParaRPr>
          </a:p>
          <a:p>
            <a:pPr marL="171450" indent="-171450">
              <a:buFont typeface="Arial" panose="020B0604020202020204" pitchFamily="34" charset="0"/>
              <a:buChar char="•"/>
            </a:pPr>
            <a:r>
              <a:rPr lang="en-GB" sz="1200" dirty="0" smtClean="0">
                <a:latin typeface="Comic Sans MS" panose="030F0702030302020204" pitchFamily="66" charset="0"/>
              </a:rPr>
              <a:t>What is your final product? Are you going to have more than one? </a:t>
            </a:r>
            <a:endParaRPr lang="en-GB" sz="1200" dirty="0">
              <a:latin typeface="Comic Sans MS" panose="030F0702030302020204" pitchFamily="66" charset="0"/>
            </a:endParaRPr>
          </a:p>
          <a:p>
            <a:pPr marL="171450" indent="-171450">
              <a:buFont typeface="Arial" panose="020B0604020202020204" pitchFamily="34" charset="0"/>
              <a:buChar char="•"/>
            </a:pPr>
            <a:r>
              <a:rPr lang="en-GB" sz="1200" dirty="0" smtClean="0">
                <a:latin typeface="Comic Sans MS" panose="030F0702030302020204" pitchFamily="66" charset="0"/>
              </a:rPr>
              <a:t>How </a:t>
            </a:r>
            <a:r>
              <a:rPr lang="en-GB" sz="1200" dirty="0">
                <a:latin typeface="Comic Sans MS" panose="030F0702030302020204" pitchFamily="66" charset="0"/>
              </a:rPr>
              <a:t>is your product unique or different compared with the competition?</a:t>
            </a:r>
          </a:p>
          <a:p>
            <a:endParaRPr lang="en-GB" sz="1600" dirty="0">
              <a:solidFill>
                <a:srgbClr val="FF0000"/>
              </a:solidFill>
              <a:latin typeface="Comic Sans MS" panose="030F0702030302020204" pitchFamily="66" charset="0"/>
            </a:endParaRPr>
          </a:p>
          <a:p>
            <a:r>
              <a:rPr lang="en-GB" sz="1600" dirty="0" smtClean="0">
                <a:solidFill>
                  <a:srgbClr val="FF0000"/>
                </a:solidFill>
                <a:latin typeface="Comic Sans MS" panose="030F0702030302020204" pitchFamily="66" charset="0"/>
              </a:rPr>
              <a:t>Why </a:t>
            </a:r>
            <a:r>
              <a:rPr lang="en-GB" sz="1600" dirty="0">
                <a:solidFill>
                  <a:srgbClr val="FF0000"/>
                </a:solidFill>
                <a:latin typeface="Comic Sans MS" panose="030F0702030302020204" pitchFamily="66" charset="0"/>
              </a:rPr>
              <a:t>do you think your business will be successful</a:t>
            </a:r>
            <a:r>
              <a:rPr lang="en-GB" sz="1600" dirty="0" smtClean="0">
                <a:solidFill>
                  <a:srgbClr val="FF0000"/>
                </a:solidFill>
                <a:latin typeface="Comic Sans MS" panose="030F0702030302020204" pitchFamily="66" charset="0"/>
              </a:rPr>
              <a:t>?</a:t>
            </a:r>
          </a:p>
          <a:p>
            <a:endParaRPr lang="en-GB" sz="1600" dirty="0">
              <a:solidFill>
                <a:srgbClr val="FF0000"/>
              </a:solidFill>
              <a:latin typeface="Comic Sans MS" panose="030F0702030302020204" pitchFamily="66" charset="0"/>
            </a:endParaRPr>
          </a:p>
          <a:p>
            <a:r>
              <a:rPr lang="en-GB" sz="1200" dirty="0" smtClean="0">
                <a:latin typeface="Comic Sans MS" panose="030F0702030302020204" pitchFamily="66" charset="0"/>
              </a:rPr>
              <a:t>What are you going to do to create a successful business, discuss the product, stall, group members</a:t>
            </a:r>
            <a:r>
              <a:rPr lang="en-GB" sz="1600" dirty="0" smtClean="0">
                <a:solidFill>
                  <a:srgbClr val="FF0000"/>
                </a:solidFill>
                <a:latin typeface="Comic Sans MS" panose="030F0702030302020204" pitchFamily="66" charset="0"/>
              </a:rPr>
              <a:t>.</a:t>
            </a:r>
            <a:endParaRPr lang="en-GB" sz="1400" dirty="0">
              <a:latin typeface="Comic Sans MS" panose="030F0702030302020204" pitchFamily="66" charset="0"/>
            </a:endParaRPr>
          </a:p>
          <a:p>
            <a:pPr marL="342900" indent="-342900">
              <a:buAutoNum type="arabicPeriod"/>
            </a:pPr>
            <a:endParaRPr lang="en-GB" sz="1200" dirty="0">
              <a:latin typeface="Comic Sans MS" panose="030F0702030302020204" pitchFamily="66" charset="0"/>
            </a:endParaRPr>
          </a:p>
          <a:p>
            <a:pPr marL="342900" indent="-342900">
              <a:buAutoNum type="arabicPeriod"/>
            </a:pPr>
            <a:endParaRPr lang="en-GB" sz="1200" dirty="0">
              <a:latin typeface="Comic Sans MS" panose="030F0702030302020204" pitchFamily="66" charset="0"/>
            </a:endParaRPr>
          </a:p>
          <a:p>
            <a:r>
              <a:rPr lang="en-GB" sz="1600" dirty="0" smtClean="0">
                <a:solidFill>
                  <a:srgbClr val="FF0000"/>
                </a:solidFill>
                <a:latin typeface="Comic Sans MS" panose="030F0702030302020204" pitchFamily="66" charset="0"/>
              </a:rPr>
              <a:t>Market </a:t>
            </a:r>
            <a:r>
              <a:rPr lang="en-GB" sz="1600" dirty="0">
                <a:solidFill>
                  <a:srgbClr val="FF0000"/>
                </a:solidFill>
                <a:latin typeface="Comic Sans MS" panose="030F0702030302020204" pitchFamily="66" charset="0"/>
              </a:rPr>
              <a:t>research – Who are your customers? What do your customers want?</a:t>
            </a:r>
          </a:p>
          <a:p>
            <a:pPr marL="342900" indent="-342900">
              <a:buAutoNum type="arabicPeriod"/>
            </a:pPr>
            <a:endParaRPr lang="en-GB" sz="1600" dirty="0">
              <a:solidFill>
                <a:srgbClr val="FF0000"/>
              </a:solidFill>
              <a:latin typeface="Comic Sans MS" panose="030F0702030302020204" pitchFamily="66" charset="0"/>
            </a:endParaRPr>
          </a:p>
          <a:p>
            <a:r>
              <a:rPr lang="en-GB" sz="1200" dirty="0" smtClean="0">
                <a:latin typeface="Comic Sans MS" panose="030F0702030302020204" pitchFamily="66" charset="0"/>
              </a:rPr>
              <a:t>Who will your product appeal to? Why? Why do you think this? What research will you do to check this?</a:t>
            </a:r>
            <a:endParaRPr lang="en-GB" sz="1200" dirty="0">
              <a:latin typeface="Comic Sans MS" panose="030F0702030302020204" pitchFamily="66" charset="0"/>
            </a:endParaRPr>
          </a:p>
          <a:p>
            <a:pPr marL="342900" indent="-342900">
              <a:buAutoNum type="arabicPeriod"/>
            </a:pPr>
            <a:endParaRPr lang="en-GB" sz="1200" dirty="0">
              <a:latin typeface="Comic Sans MS" panose="030F0702030302020204" pitchFamily="66" charset="0"/>
            </a:endParaRPr>
          </a:p>
          <a:p>
            <a:r>
              <a:rPr lang="en-GB" sz="1600" dirty="0" smtClean="0">
                <a:solidFill>
                  <a:srgbClr val="FF0000"/>
                </a:solidFill>
                <a:latin typeface="Comic Sans MS" panose="030F0702030302020204" pitchFamily="66" charset="0"/>
              </a:rPr>
              <a:t>How </a:t>
            </a:r>
            <a:r>
              <a:rPr lang="en-GB" sz="1600" dirty="0">
                <a:solidFill>
                  <a:srgbClr val="FF0000"/>
                </a:solidFill>
                <a:latin typeface="Comic Sans MS" panose="030F0702030302020204" pitchFamily="66" charset="0"/>
              </a:rPr>
              <a:t>and where will you promote your business idea? Will you be using social media</a:t>
            </a:r>
            <a:r>
              <a:rPr lang="en-GB" sz="1600" dirty="0" smtClean="0">
                <a:solidFill>
                  <a:srgbClr val="FF0000"/>
                </a:solidFill>
                <a:latin typeface="Comic Sans MS" panose="030F0702030302020204" pitchFamily="66" charset="0"/>
              </a:rPr>
              <a:t>?</a:t>
            </a:r>
          </a:p>
          <a:p>
            <a:endParaRPr lang="en-GB" sz="1600" dirty="0">
              <a:solidFill>
                <a:srgbClr val="FF0000"/>
              </a:solidFill>
              <a:latin typeface="Comic Sans MS" panose="030F0702030302020204" pitchFamily="66" charset="0"/>
            </a:endParaRPr>
          </a:p>
          <a:p>
            <a:r>
              <a:rPr lang="en-GB" sz="1200" dirty="0" smtClean="0">
                <a:latin typeface="Comic Sans MS" panose="030F0702030302020204" pitchFamily="66" charset="0"/>
              </a:rPr>
              <a:t>What advertisements are you planning to use? Flyers, posters, word of mouth, email?</a:t>
            </a:r>
          </a:p>
          <a:p>
            <a:pPr algn="ctr"/>
            <a:r>
              <a:rPr lang="en-GB" sz="1600" dirty="0" smtClean="0">
                <a:latin typeface="Comic Sans MS" panose="030F0702030302020204" pitchFamily="66" charset="0"/>
              </a:rPr>
              <a:t>If you have sent emails or have used social media copy and paste a screen shot to evidence this!</a:t>
            </a:r>
            <a:endParaRPr lang="en-GB" sz="1600" dirty="0">
              <a:latin typeface="Comic Sans MS" panose="030F0702030302020204" pitchFamily="66" charset="0"/>
            </a:endParaRPr>
          </a:p>
        </p:txBody>
      </p:sp>
    </p:spTree>
    <p:extLst>
      <p:ext uri="{BB962C8B-B14F-4D97-AF65-F5344CB8AC3E}">
        <p14:creationId xmlns:p14="http://schemas.microsoft.com/office/powerpoint/2010/main" val="18756915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coates\AppData\Local\Microsoft\Windows\Temporary Internet Files\Content.Outlook\ZNHAKGOQ\welsh bac.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99543" l="0" r="100000"/>
                    </a14:imgEffect>
                  </a14:imgLayer>
                </a14:imgProps>
              </a:ext>
              <a:ext uri="{28A0092B-C50C-407E-A947-70E740481C1C}">
                <a14:useLocalDpi xmlns:a14="http://schemas.microsoft.com/office/drawing/2010/main" val="0"/>
              </a:ext>
            </a:extLst>
          </a:blip>
          <a:srcRect/>
          <a:stretch>
            <a:fillRect/>
          </a:stretch>
        </p:blipFill>
        <p:spPr bwMode="auto">
          <a:xfrm>
            <a:off x="26818" y="71735"/>
            <a:ext cx="9585743" cy="641091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123728" y="4797152"/>
            <a:ext cx="6336704" cy="1200329"/>
          </a:xfrm>
          <a:prstGeom prst="rect">
            <a:avLst/>
          </a:prstGeom>
        </p:spPr>
        <p:txBody>
          <a:bodyPr wrap="square">
            <a:spAutoFit/>
          </a:bodyPr>
          <a:lstStyle/>
          <a:p>
            <a:pPr marL="342900" indent="-342900" algn="ctr">
              <a:buFont typeface="Arial" pitchFamily="34" charset="0"/>
              <a:buChar char="•"/>
            </a:pPr>
            <a:r>
              <a:rPr lang="cy-GB" sz="2400" dirty="0" smtClean="0">
                <a:latin typeface="Comic Sans MS" pitchFamily="66" charset="0"/>
              </a:rPr>
              <a:t>Limited </a:t>
            </a:r>
            <a:r>
              <a:rPr lang="cy-GB" sz="2400" dirty="0">
                <a:latin typeface="Comic Sans MS" pitchFamily="66" charset="0"/>
              </a:rPr>
              <a:t>understanding of the factors invloved in developing a business proposal</a:t>
            </a:r>
          </a:p>
        </p:txBody>
      </p:sp>
      <p:sp>
        <p:nvSpPr>
          <p:cNvPr id="6" name="Rectangle 5"/>
          <p:cNvSpPr/>
          <p:nvPr/>
        </p:nvSpPr>
        <p:spPr>
          <a:xfrm>
            <a:off x="2123728" y="3284984"/>
            <a:ext cx="6336704" cy="1569660"/>
          </a:xfrm>
          <a:prstGeom prst="rect">
            <a:avLst/>
          </a:prstGeom>
        </p:spPr>
        <p:txBody>
          <a:bodyPr wrap="square">
            <a:spAutoFit/>
          </a:bodyPr>
          <a:lstStyle/>
          <a:p>
            <a:pPr marL="342900" indent="-342900" algn="ctr">
              <a:buFont typeface="Arial" pitchFamily="34" charset="0"/>
              <a:buChar char="•"/>
            </a:pPr>
            <a:r>
              <a:rPr lang="cy-GB" sz="2400" dirty="0">
                <a:latin typeface="Comic Sans MS" pitchFamily="66" charset="0"/>
              </a:rPr>
              <a:t>Basic understanding of the factors invloved in developing a business proposal</a:t>
            </a:r>
          </a:p>
          <a:p>
            <a:pPr marL="342900" indent="-342900" algn="ctr">
              <a:buFont typeface="Arial" pitchFamily="34" charset="0"/>
              <a:buChar char="•"/>
            </a:pPr>
            <a:endParaRPr lang="cy-GB" sz="2400" dirty="0">
              <a:latin typeface="Comic Sans MS" pitchFamily="66" charset="0"/>
            </a:endParaRPr>
          </a:p>
        </p:txBody>
      </p:sp>
      <p:sp>
        <p:nvSpPr>
          <p:cNvPr id="7" name="Rectangle 6"/>
          <p:cNvSpPr/>
          <p:nvPr/>
        </p:nvSpPr>
        <p:spPr>
          <a:xfrm>
            <a:off x="2123728" y="1844824"/>
            <a:ext cx="6336704" cy="1200329"/>
          </a:xfrm>
          <a:prstGeom prst="rect">
            <a:avLst/>
          </a:prstGeom>
        </p:spPr>
        <p:txBody>
          <a:bodyPr wrap="square">
            <a:spAutoFit/>
          </a:bodyPr>
          <a:lstStyle/>
          <a:p>
            <a:pPr marL="342900" indent="-342900" algn="ctr">
              <a:buFont typeface="Arial" pitchFamily="34" charset="0"/>
              <a:buChar char="•"/>
            </a:pPr>
            <a:r>
              <a:rPr lang="cy-GB" sz="2400" dirty="0">
                <a:latin typeface="Comic Sans MS" pitchFamily="66" charset="0"/>
              </a:rPr>
              <a:t>Detailed </a:t>
            </a:r>
            <a:r>
              <a:rPr lang="cy-GB" sz="2400" dirty="0" smtClean="0">
                <a:latin typeface="Comic Sans MS" pitchFamily="66" charset="0"/>
              </a:rPr>
              <a:t>understanding </a:t>
            </a:r>
            <a:r>
              <a:rPr lang="cy-GB" sz="2400" dirty="0">
                <a:latin typeface="Comic Sans MS" pitchFamily="66" charset="0"/>
              </a:rPr>
              <a:t>of the factors invloved in developing a business proposal</a:t>
            </a:r>
          </a:p>
        </p:txBody>
      </p:sp>
      <p:sp>
        <p:nvSpPr>
          <p:cNvPr id="8" name="Rectangle 7"/>
          <p:cNvSpPr/>
          <p:nvPr/>
        </p:nvSpPr>
        <p:spPr>
          <a:xfrm>
            <a:off x="2987824" y="404664"/>
            <a:ext cx="5256584" cy="1015663"/>
          </a:xfrm>
          <a:prstGeom prst="rect">
            <a:avLst/>
          </a:prstGeom>
        </p:spPr>
        <p:txBody>
          <a:bodyPr wrap="square">
            <a:spAutoFit/>
          </a:bodyPr>
          <a:lstStyle/>
          <a:p>
            <a:pPr marL="342900" indent="-342900" algn="ctr">
              <a:buFont typeface="Arial" pitchFamily="34" charset="0"/>
              <a:buChar char="•"/>
            </a:pPr>
            <a:r>
              <a:rPr lang="cy-GB" sz="2000" dirty="0" smtClean="0">
                <a:latin typeface="Comic Sans MS" pitchFamily="66" charset="0"/>
              </a:rPr>
              <a:t>Detailed and effective understanding of the factors invloved in developing a business proposal</a:t>
            </a:r>
            <a:endParaRPr lang="cy-GB" sz="2000" dirty="0">
              <a:latin typeface="Comic Sans MS" pitchFamily="66" charset="0"/>
            </a:endParaRPr>
          </a:p>
        </p:txBody>
      </p:sp>
    </p:spTree>
    <p:extLst>
      <p:ext uri="{BB962C8B-B14F-4D97-AF65-F5344CB8AC3E}">
        <p14:creationId xmlns:p14="http://schemas.microsoft.com/office/powerpoint/2010/main" val="26384915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2" y="44624"/>
            <a:ext cx="677416" cy="648072"/>
          </a:xfrm>
          <a:prstGeom prst="rect">
            <a:avLst/>
          </a:prstGeom>
          <a:noFill/>
        </p:spPr>
      </p:pic>
      <p:pic>
        <p:nvPicPr>
          <p:cNvPr id="5" name="Picture 4"/>
          <p:cNvPicPr/>
          <p:nvPr/>
        </p:nvPicPr>
        <p:blipFill>
          <a:blip r:embed="rId3" cstate="print"/>
          <a:srcRect/>
          <a:stretch>
            <a:fillRect/>
          </a:stretch>
        </p:blipFill>
        <p:spPr bwMode="auto">
          <a:xfrm>
            <a:off x="8307288" y="6896"/>
            <a:ext cx="836712" cy="782960"/>
          </a:xfrm>
          <a:prstGeom prst="rect">
            <a:avLst/>
          </a:prstGeom>
          <a:noFill/>
          <a:ln w="9525">
            <a:noFill/>
            <a:miter lim="800000"/>
            <a:headEnd/>
            <a:tailEnd/>
          </a:ln>
        </p:spPr>
      </p:pic>
      <p:sp>
        <p:nvSpPr>
          <p:cNvPr id="8" name="TextBox 7"/>
          <p:cNvSpPr txBox="1"/>
          <p:nvPr/>
        </p:nvSpPr>
        <p:spPr>
          <a:xfrm>
            <a:off x="107504" y="1052736"/>
            <a:ext cx="9001000" cy="3046988"/>
          </a:xfrm>
          <a:prstGeom prst="rect">
            <a:avLst/>
          </a:prstGeom>
          <a:noFill/>
        </p:spPr>
        <p:txBody>
          <a:bodyPr wrap="square" rtlCol="0">
            <a:spAutoFit/>
          </a:bodyPr>
          <a:lstStyle/>
          <a:p>
            <a:pPr algn="ctr"/>
            <a:r>
              <a:rPr lang="en-GB" sz="4800" b="1" dirty="0" smtClean="0">
                <a:latin typeface="Comic Sans MS" pitchFamily="66" charset="0"/>
              </a:rPr>
              <a:t>Visual display</a:t>
            </a:r>
            <a:endParaRPr lang="en-GB" sz="4800" dirty="0" smtClean="0">
              <a:latin typeface="Comic Sans MS" panose="030F0702030302020204" pitchFamily="66" charset="0"/>
            </a:endParaRPr>
          </a:p>
          <a:p>
            <a:pPr algn="ctr"/>
            <a:endParaRPr lang="en-GB" sz="3600" dirty="0" smtClean="0">
              <a:latin typeface="Comic Sans MS" panose="030F0702030302020204" pitchFamily="66" charset="0"/>
            </a:endParaRPr>
          </a:p>
          <a:p>
            <a:pPr algn="ctr"/>
            <a:endParaRPr lang="en-GB" sz="3600" dirty="0">
              <a:latin typeface="Comic Sans MS" panose="030F0702030302020204" pitchFamily="66" charset="0"/>
            </a:endParaRPr>
          </a:p>
          <a:p>
            <a:pPr algn="ctr"/>
            <a:r>
              <a:rPr lang="en-GB" sz="3600" dirty="0" smtClean="0">
                <a:latin typeface="Comic Sans MS" panose="030F0702030302020204" pitchFamily="66" charset="0"/>
              </a:rPr>
              <a:t>Lesson 2-3</a:t>
            </a:r>
          </a:p>
          <a:p>
            <a:pPr algn="ctr"/>
            <a:r>
              <a:rPr lang="en-GB" sz="3600" dirty="0" smtClean="0">
                <a:latin typeface="Comic Sans MS" panose="030F0702030302020204" pitchFamily="66" charset="0"/>
              </a:rPr>
              <a:t>The product</a:t>
            </a:r>
          </a:p>
        </p:txBody>
      </p:sp>
      <p:pic>
        <p:nvPicPr>
          <p:cNvPr id="9" name="Picture 8" descr="http://cuffleyonline.co.uk/wp-content/uploads/2012/11/Christmas_fayre.jpg"/>
          <p:cNvPicPr/>
          <p:nvPr/>
        </p:nvPicPr>
        <p:blipFill>
          <a:blip r:embed="rId4">
            <a:extLst>
              <a:ext uri="{28A0092B-C50C-407E-A947-70E740481C1C}">
                <a14:useLocalDpi xmlns:a14="http://schemas.microsoft.com/office/drawing/2010/main" val="0"/>
              </a:ext>
            </a:extLst>
          </a:blip>
          <a:srcRect/>
          <a:stretch>
            <a:fillRect/>
          </a:stretch>
        </p:blipFill>
        <p:spPr bwMode="auto">
          <a:xfrm>
            <a:off x="3334117" y="4437112"/>
            <a:ext cx="2547774" cy="1512954"/>
          </a:xfrm>
          <a:prstGeom prst="rect">
            <a:avLst/>
          </a:prstGeom>
          <a:noFill/>
          <a:ln>
            <a:noFill/>
          </a:ln>
        </p:spPr>
      </p:pic>
    </p:spTree>
    <p:extLst>
      <p:ext uri="{BB962C8B-B14F-4D97-AF65-F5344CB8AC3E}">
        <p14:creationId xmlns:p14="http://schemas.microsoft.com/office/powerpoint/2010/main" val="27745698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coates\AppData\Local\Microsoft\Windows\Temporary Internet Files\Content.Outlook\ZNHAKGOQ\welsh bac.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99543" l="0" r="100000"/>
                    </a14:imgEffect>
                  </a14:imgLayer>
                </a14:imgProps>
              </a:ext>
              <a:ext uri="{28A0092B-C50C-407E-A947-70E740481C1C}">
                <a14:useLocalDpi xmlns:a14="http://schemas.microsoft.com/office/drawing/2010/main" val="0"/>
              </a:ext>
            </a:extLst>
          </a:blip>
          <a:srcRect/>
          <a:stretch>
            <a:fillRect/>
          </a:stretch>
        </p:blipFill>
        <p:spPr bwMode="auto">
          <a:xfrm>
            <a:off x="26818" y="71735"/>
            <a:ext cx="9585743" cy="641091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123728" y="4797152"/>
            <a:ext cx="6336704" cy="830997"/>
          </a:xfrm>
          <a:prstGeom prst="rect">
            <a:avLst/>
          </a:prstGeom>
        </p:spPr>
        <p:txBody>
          <a:bodyPr wrap="square">
            <a:spAutoFit/>
          </a:bodyPr>
          <a:lstStyle/>
          <a:p>
            <a:pPr marL="342900" indent="-342900" algn="ctr">
              <a:buFont typeface="Arial" pitchFamily="34" charset="0"/>
              <a:buChar char="•"/>
            </a:pPr>
            <a:r>
              <a:rPr lang="cy-GB" sz="2400" dirty="0" smtClean="0">
                <a:latin typeface="Comic Sans MS" pitchFamily="66" charset="0"/>
              </a:rPr>
              <a:t>Visual display with limitations in stucture and relevance.</a:t>
            </a:r>
            <a:endParaRPr lang="cy-GB" sz="2400" dirty="0">
              <a:latin typeface="Comic Sans MS" pitchFamily="66" charset="0"/>
            </a:endParaRPr>
          </a:p>
        </p:txBody>
      </p:sp>
      <p:sp>
        <p:nvSpPr>
          <p:cNvPr id="6" name="Rectangle 5"/>
          <p:cNvSpPr/>
          <p:nvPr/>
        </p:nvSpPr>
        <p:spPr>
          <a:xfrm>
            <a:off x="2123728" y="3284984"/>
            <a:ext cx="6336704" cy="1200329"/>
          </a:xfrm>
          <a:prstGeom prst="rect">
            <a:avLst/>
          </a:prstGeom>
        </p:spPr>
        <p:txBody>
          <a:bodyPr wrap="square">
            <a:spAutoFit/>
          </a:bodyPr>
          <a:lstStyle/>
          <a:p>
            <a:pPr marL="342900" indent="-342900" algn="ctr">
              <a:buFont typeface="Arial" pitchFamily="34" charset="0"/>
              <a:buChar char="•"/>
            </a:pPr>
            <a:r>
              <a:rPr lang="cy-GB" sz="2400" dirty="0">
                <a:latin typeface="Comic Sans MS" pitchFamily="66" charset="0"/>
              </a:rPr>
              <a:t>To create a </a:t>
            </a:r>
            <a:r>
              <a:rPr lang="cy-GB" sz="2400" dirty="0" smtClean="0">
                <a:latin typeface="Comic Sans MS" pitchFamily="66" charset="0"/>
              </a:rPr>
              <a:t>clear and appropriately developed </a:t>
            </a:r>
            <a:r>
              <a:rPr lang="cy-GB" sz="2400" dirty="0">
                <a:latin typeface="Comic Sans MS" pitchFamily="66" charset="0"/>
              </a:rPr>
              <a:t>visual display.</a:t>
            </a:r>
          </a:p>
          <a:p>
            <a:pPr marL="342900" indent="-342900" algn="ctr">
              <a:buFont typeface="Arial" pitchFamily="34" charset="0"/>
              <a:buChar char="•"/>
            </a:pPr>
            <a:endParaRPr lang="cy-GB" sz="2400" dirty="0">
              <a:latin typeface="Comic Sans MS" pitchFamily="66" charset="0"/>
            </a:endParaRPr>
          </a:p>
        </p:txBody>
      </p:sp>
      <p:sp>
        <p:nvSpPr>
          <p:cNvPr id="7" name="Rectangle 6"/>
          <p:cNvSpPr/>
          <p:nvPr/>
        </p:nvSpPr>
        <p:spPr>
          <a:xfrm>
            <a:off x="2123728" y="1844824"/>
            <a:ext cx="6336704" cy="830997"/>
          </a:xfrm>
          <a:prstGeom prst="rect">
            <a:avLst/>
          </a:prstGeom>
        </p:spPr>
        <p:txBody>
          <a:bodyPr wrap="square">
            <a:spAutoFit/>
          </a:bodyPr>
          <a:lstStyle/>
          <a:p>
            <a:pPr marL="342900" indent="-342900" algn="ctr">
              <a:buFont typeface="Arial" pitchFamily="34" charset="0"/>
              <a:buChar char="•"/>
            </a:pPr>
            <a:r>
              <a:rPr lang="cy-GB" sz="2400" dirty="0">
                <a:latin typeface="Comic Sans MS" pitchFamily="66" charset="0"/>
              </a:rPr>
              <a:t>To create a </a:t>
            </a:r>
            <a:r>
              <a:rPr lang="cy-GB" sz="2400" dirty="0" smtClean="0">
                <a:latin typeface="Comic Sans MS" pitchFamily="66" charset="0"/>
              </a:rPr>
              <a:t>structured </a:t>
            </a:r>
            <a:r>
              <a:rPr lang="cy-GB" sz="2400" dirty="0">
                <a:latin typeface="Comic Sans MS" pitchFamily="66" charset="0"/>
              </a:rPr>
              <a:t>and creativly developed visual </a:t>
            </a:r>
            <a:r>
              <a:rPr lang="cy-GB" sz="2400" dirty="0" smtClean="0">
                <a:latin typeface="Comic Sans MS" pitchFamily="66" charset="0"/>
              </a:rPr>
              <a:t>display.</a:t>
            </a:r>
            <a:endParaRPr lang="cy-GB" sz="2400" dirty="0">
              <a:latin typeface="Comic Sans MS" pitchFamily="66" charset="0"/>
            </a:endParaRPr>
          </a:p>
        </p:txBody>
      </p:sp>
      <p:sp>
        <p:nvSpPr>
          <p:cNvPr id="8" name="Rectangle 7"/>
          <p:cNvSpPr/>
          <p:nvPr/>
        </p:nvSpPr>
        <p:spPr>
          <a:xfrm>
            <a:off x="2987824" y="404664"/>
            <a:ext cx="5256584" cy="707886"/>
          </a:xfrm>
          <a:prstGeom prst="rect">
            <a:avLst/>
          </a:prstGeom>
        </p:spPr>
        <p:txBody>
          <a:bodyPr wrap="square">
            <a:spAutoFit/>
          </a:bodyPr>
          <a:lstStyle/>
          <a:p>
            <a:pPr marL="342900" indent="-342900" algn="ctr">
              <a:buFont typeface="Arial" pitchFamily="34" charset="0"/>
              <a:buChar char="•"/>
            </a:pPr>
            <a:r>
              <a:rPr lang="cy-GB" sz="2000" dirty="0" smtClean="0">
                <a:latin typeface="Comic Sans MS" pitchFamily="66" charset="0"/>
              </a:rPr>
              <a:t>To create a well structured and creativly developed visual display</a:t>
            </a:r>
            <a:endParaRPr lang="cy-GB" sz="2000" dirty="0">
              <a:latin typeface="Comic Sans MS" pitchFamily="66" charset="0"/>
            </a:endParaRPr>
          </a:p>
        </p:txBody>
      </p:sp>
    </p:spTree>
    <p:extLst>
      <p:ext uri="{BB962C8B-B14F-4D97-AF65-F5344CB8AC3E}">
        <p14:creationId xmlns:p14="http://schemas.microsoft.com/office/powerpoint/2010/main" val="35818751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7955"/>
          <a:stretch/>
        </p:blipFill>
        <p:spPr bwMode="auto">
          <a:xfrm>
            <a:off x="467544" y="1828806"/>
            <a:ext cx="4589547" cy="316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0" y="260648"/>
            <a:ext cx="9036496" cy="1138773"/>
          </a:xfrm>
          <a:prstGeom prst="rect">
            <a:avLst/>
          </a:prstGeom>
          <a:noFill/>
        </p:spPr>
        <p:txBody>
          <a:bodyPr wrap="square" rtlCol="0">
            <a:spAutoFit/>
          </a:bodyPr>
          <a:lstStyle/>
          <a:p>
            <a:pPr algn="ctr"/>
            <a:r>
              <a:rPr lang="en-GB" sz="3600" dirty="0" smtClean="0"/>
              <a:t>Task 2 -</a:t>
            </a:r>
            <a:r>
              <a:rPr lang="en-GB" sz="3200" dirty="0" smtClean="0"/>
              <a:t>Show evidence of the aims, objectives and details of your product</a:t>
            </a:r>
            <a:endParaRPr lang="en-GB" sz="3200" dirty="0"/>
          </a:p>
        </p:txBody>
      </p:sp>
      <p:cxnSp>
        <p:nvCxnSpPr>
          <p:cNvPr id="7" name="Straight Arrow Connector 6"/>
          <p:cNvCxnSpPr/>
          <p:nvPr/>
        </p:nvCxnSpPr>
        <p:spPr>
          <a:xfrm flipH="1">
            <a:off x="4355976" y="2069929"/>
            <a:ext cx="1080120" cy="9001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436096" y="1916832"/>
            <a:ext cx="3600400" cy="3693319"/>
          </a:xfrm>
          <a:prstGeom prst="rect">
            <a:avLst/>
          </a:prstGeom>
          <a:noFill/>
        </p:spPr>
        <p:txBody>
          <a:bodyPr wrap="square" rtlCol="0">
            <a:spAutoFit/>
          </a:bodyPr>
          <a:lstStyle/>
          <a:p>
            <a:pPr marL="285750" indent="-285750">
              <a:buFont typeface="Arial" panose="020B0604020202020204" pitchFamily="34" charset="0"/>
              <a:buChar char="•"/>
            </a:pPr>
            <a:r>
              <a:rPr lang="en-GB" dirty="0" smtClean="0"/>
              <a:t>Here you can take a screen shot of your Dragons Den presentation.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Its should include what your product is and why it was chosen.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You can also include a slide that shows what initial ideas you may have had.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You can annotate these slides with added information.</a:t>
            </a:r>
            <a:endParaRPr lang="en-GB" dirty="0"/>
          </a:p>
        </p:txBody>
      </p:sp>
      <p:pic>
        <p:nvPicPr>
          <p:cNvPr id="1028"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4983" t="21212" r="10796" b="15810"/>
          <a:stretch/>
        </p:blipFill>
        <p:spPr bwMode="auto">
          <a:xfrm>
            <a:off x="2267744" y="2803932"/>
            <a:ext cx="1656184" cy="1218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6375" t="20928" r="11506" b="47253"/>
          <a:stretch/>
        </p:blipFill>
        <p:spPr bwMode="auto">
          <a:xfrm>
            <a:off x="2267744" y="4149080"/>
            <a:ext cx="1656184" cy="636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3532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7955"/>
          <a:stretch/>
        </p:blipFill>
        <p:spPr bwMode="auto">
          <a:xfrm>
            <a:off x="467544" y="2204864"/>
            <a:ext cx="4577873" cy="3160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0" y="260648"/>
            <a:ext cx="9036496" cy="1138773"/>
          </a:xfrm>
          <a:prstGeom prst="rect">
            <a:avLst/>
          </a:prstGeom>
          <a:noFill/>
        </p:spPr>
        <p:txBody>
          <a:bodyPr wrap="square" rtlCol="0">
            <a:spAutoFit/>
          </a:bodyPr>
          <a:lstStyle/>
          <a:p>
            <a:pPr algn="ctr"/>
            <a:r>
              <a:rPr lang="en-GB" sz="3600" dirty="0" smtClean="0"/>
              <a:t>Task 3 -</a:t>
            </a:r>
            <a:r>
              <a:rPr lang="en-GB" sz="3200" dirty="0" smtClean="0"/>
              <a:t>Show evidence of the aims, objectives and details of your product</a:t>
            </a:r>
            <a:endParaRPr lang="en-GB" sz="3200" dirty="0"/>
          </a:p>
        </p:txBody>
      </p:sp>
      <p:cxnSp>
        <p:nvCxnSpPr>
          <p:cNvPr id="7" name="Straight Arrow Connector 6"/>
          <p:cNvCxnSpPr/>
          <p:nvPr/>
        </p:nvCxnSpPr>
        <p:spPr>
          <a:xfrm flipH="1">
            <a:off x="4518248" y="2420888"/>
            <a:ext cx="1046544" cy="900100"/>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454530" y="980728"/>
            <a:ext cx="3600400" cy="369332"/>
          </a:xfrm>
          <a:prstGeom prst="rect">
            <a:avLst/>
          </a:prstGeom>
          <a:noFill/>
        </p:spPr>
        <p:txBody>
          <a:bodyPr wrap="square" rtlCol="0">
            <a:spAutoFit/>
          </a:bodyPr>
          <a:lstStyle/>
          <a:p>
            <a:endParaRPr lang="en-GB" dirty="0"/>
          </a:p>
        </p:txBody>
      </p:sp>
      <p:sp>
        <p:nvSpPr>
          <p:cNvPr id="2" name="TextBox 1"/>
          <p:cNvSpPr txBox="1"/>
          <p:nvPr/>
        </p:nvSpPr>
        <p:spPr>
          <a:xfrm>
            <a:off x="5868144" y="1916832"/>
            <a:ext cx="2952328" cy="2308324"/>
          </a:xfrm>
          <a:prstGeom prst="rect">
            <a:avLst/>
          </a:prstGeom>
          <a:noFill/>
        </p:spPr>
        <p:txBody>
          <a:bodyPr wrap="square" rtlCol="0">
            <a:spAutoFit/>
          </a:bodyPr>
          <a:lstStyle/>
          <a:p>
            <a:r>
              <a:rPr lang="en-GB" dirty="0" smtClean="0"/>
              <a:t>Any extra valid information for your presentation can be placed here.</a:t>
            </a:r>
          </a:p>
          <a:p>
            <a:endParaRPr lang="en-GB" dirty="0"/>
          </a:p>
          <a:p>
            <a:r>
              <a:rPr lang="en-GB" dirty="0" smtClean="0"/>
              <a:t>e.g. how you are going to create your product, or an image of your prototype.</a:t>
            </a:r>
          </a:p>
          <a:p>
            <a:endParaRPr lang="en-GB" dirty="0" smtClean="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5696" y="4089212"/>
            <a:ext cx="1008112" cy="974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http://ts4.mm.bing.net/th?id=HN.607993857149176252&amp;pid=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4005" y="3070994"/>
            <a:ext cx="1828684" cy="121302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835696" y="3070994"/>
            <a:ext cx="720080" cy="400110"/>
          </a:xfrm>
          <a:prstGeom prst="rect">
            <a:avLst/>
          </a:prstGeom>
          <a:noFill/>
        </p:spPr>
        <p:txBody>
          <a:bodyPr wrap="square" rtlCol="0">
            <a:spAutoFit/>
          </a:bodyPr>
          <a:lstStyle/>
          <a:p>
            <a:r>
              <a:rPr lang="en-GB" sz="1000" dirty="0" smtClean="0"/>
              <a:t>How to make</a:t>
            </a:r>
            <a:endParaRPr lang="en-GB" sz="1000" dirty="0"/>
          </a:p>
        </p:txBody>
      </p:sp>
      <p:sp>
        <p:nvSpPr>
          <p:cNvPr id="6" name="TextBox 5"/>
          <p:cNvSpPr txBox="1"/>
          <p:nvPr/>
        </p:nvSpPr>
        <p:spPr>
          <a:xfrm>
            <a:off x="2884837" y="4423499"/>
            <a:ext cx="1656184" cy="307777"/>
          </a:xfrm>
          <a:prstGeom prst="rect">
            <a:avLst/>
          </a:prstGeom>
          <a:noFill/>
        </p:spPr>
        <p:txBody>
          <a:bodyPr wrap="square" rtlCol="0">
            <a:spAutoFit/>
          </a:bodyPr>
          <a:lstStyle/>
          <a:p>
            <a:r>
              <a:rPr lang="en-GB" sz="1400" dirty="0" smtClean="0"/>
              <a:t>Our prototype</a:t>
            </a:r>
            <a:endParaRPr lang="en-GB" sz="1400" dirty="0"/>
          </a:p>
        </p:txBody>
      </p:sp>
    </p:spTree>
    <p:extLst>
      <p:ext uri="{BB962C8B-B14F-4D97-AF65-F5344CB8AC3E}">
        <p14:creationId xmlns:p14="http://schemas.microsoft.com/office/powerpoint/2010/main" val="31899698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232</TotalTime>
  <Words>1184</Words>
  <Application>Microsoft Office PowerPoint</Application>
  <PresentationFormat>On-screen Show (4:3)</PresentationFormat>
  <Paragraphs>139</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Posters – You must include:</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Lane</dc:creator>
  <cp:lastModifiedBy> </cp:lastModifiedBy>
  <cp:revision>16</cp:revision>
  <dcterms:created xsi:type="dcterms:W3CDTF">2014-12-18T10:11:11Z</dcterms:created>
  <dcterms:modified xsi:type="dcterms:W3CDTF">2015-07-27T13:53:48Z</dcterms:modified>
</cp:coreProperties>
</file>